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4" r:id="rId4"/>
    <p:sldId id="295" r:id="rId5"/>
    <p:sldId id="273" r:id="rId6"/>
    <p:sldId id="297" r:id="rId7"/>
    <p:sldId id="296" r:id="rId8"/>
    <p:sldId id="261" r:id="rId9"/>
    <p:sldId id="276" r:id="rId10"/>
    <p:sldId id="264" r:id="rId11"/>
    <p:sldId id="303" r:id="rId12"/>
    <p:sldId id="302" r:id="rId13"/>
    <p:sldId id="301" r:id="rId14"/>
    <p:sldId id="289" r:id="rId15"/>
    <p:sldId id="280" r:id="rId16"/>
    <p:sldId id="292" r:id="rId17"/>
    <p:sldId id="284" r:id="rId18"/>
    <p:sldId id="285" r:id="rId19"/>
    <p:sldId id="271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jF03LDHFbQ7XyWnXjQsvh84eNj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7D64C1-C16F-4449-BE6F-A207AAB0DD99}">
  <a:tblStyle styleId="{B27D64C1-C16F-4449-BE6F-A207AAB0DD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1" autoAdjust="0"/>
    <p:restoredTop sz="86382" autoAdjust="0"/>
  </p:normalViewPr>
  <p:slideViewPr>
    <p:cSldViewPr snapToGrid="0">
      <p:cViewPr varScale="1">
        <p:scale>
          <a:sx n="74" d="100"/>
          <a:sy n="74" d="100"/>
        </p:scale>
        <p:origin x="48" y="345"/>
      </p:cViewPr>
      <p:guideLst/>
    </p:cSldViewPr>
  </p:slideViewPr>
  <p:outlineViewPr>
    <p:cViewPr>
      <p:scale>
        <a:sx n="33" d="100"/>
        <a:sy n="33" d="100"/>
      </p:scale>
      <p:origin x="0" y="-89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55645-C9AD-4A54-801C-4DE1221B612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05B92E0-1499-4A4D-967A-6023A38538C9}">
      <dgm:prSet phldrT="[Texto]"/>
      <dgm:spPr/>
      <dgm:t>
        <a:bodyPr/>
        <a:lstStyle/>
        <a:p>
          <a:pPr algn="ctr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glucosa:</a:t>
          </a:r>
        </a:p>
      </dgm:t>
    </dgm:pt>
    <dgm:pt modelId="{CDCA827A-0F12-4A60-82D7-8186517E38AD}" type="parTrans" cxnId="{FB71758C-C4D9-406F-90FE-EB2BB8825795}">
      <dgm:prSet/>
      <dgm:spPr/>
      <dgm:t>
        <a:bodyPr/>
        <a:lstStyle/>
        <a:p>
          <a:endParaRPr lang="es-MX"/>
        </a:p>
      </dgm:t>
    </dgm:pt>
    <dgm:pt modelId="{C07165DA-E318-471A-9C6A-F5E1571F988D}" type="sibTrans" cxnId="{FB71758C-C4D9-406F-90FE-EB2BB8825795}">
      <dgm:prSet/>
      <dgm:spPr/>
      <dgm:t>
        <a:bodyPr/>
        <a:lstStyle/>
        <a:p>
          <a:endParaRPr lang="es-MX"/>
        </a:p>
      </dgm:t>
    </dgm:pt>
    <dgm:pt modelId="{A356BDE4-7EA1-4BBE-B5EB-DF480D1D1FB2}">
      <dgm:prSet phldrT="[Texto]"/>
      <dgm:spPr/>
      <dgm:t>
        <a:bodyPr/>
        <a:lstStyle/>
        <a:p>
          <a:r>
            <a:rPr lang="es-MX" dirty="0"/>
            <a:t>Cambio en AUC de glucosa basal vs final en placebo </a:t>
          </a:r>
        </a:p>
        <a:p>
          <a:r>
            <a:rPr lang="es-MX" dirty="0"/>
            <a:t>P= 0.255</a:t>
          </a:r>
        </a:p>
      </dgm:t>
    </dgm:pt>
    <dgm:pt modelId="{6316C9DF-BC45-4CCC-B3D6-50946633B439}" type="parTrans" cxnId="{292D8CD2-731D-4B10-97D7-9111A5B0C9F1}">
      <dgm:prSet/>
      <dgm:spPr/>
      <dgm:t>
        <a:bodyPr/>
        <a:lstStyle/>
        <a:p>
          <a:endParaRPr lang="es-MX"/>
        </a:p>
      </dgm:t>
    </dgm:pt>
    <dgm:pt modelId="{D8A18AC9-59F4-471C-8CB3-E1B798034BFE}" type="sibTrans" cxnId="{292D8CD2-731D-4B10-97D7-9111A5B0C9F1}">
      <dgm:prSet/>
      <dgm:spPr/>
      <dgm:t>
        <a:bodyPr/>
        <a:lstStyle/>
        <a:p>
          <a:endParaRPr lang="es-MX"/>
        </a:p>
      </dgm:t>
    </dgm:pt>
    <dgm:pt modelId="{1E3EE226-ACEB-44D3-87D8-7EAC24EED586}">
      <dgm:prSet phldrT="[Texto]"/>
      <dgm:spPr/>
      <dgm:t>
        <a:bodyPr/>
        <a:lstStyle/>
        <a:p>
          <a:r>
            <a:rPr lang="es-MX" dirty="0"/>
            <a:t>Cambio en AUC de glucosa basal vs final en sucralosa </a:t>
          </a:r>
        </a:p>
        <a:p>
          <a:r>
            <a:rPr lang="es-MX" dirty="0"/>
            <a:t>P= 0.001</a:t>
          </a:r>
        </a:p>
      </dgm:t>
    </dgm:pt>
    <dgm:pt modelId="{241247E8-5BD7-463F-987D-8A3C3517B878}" type="parTrans" cxnId="{8A46E150-1F0E-4566-8F38-CBDF929691C1}">
      <dgm:prSet/>
      <dgm:spPr/>
      <dgm:t>
        <a:bodyPr/>
        <a:lstStyle/>
        <a:p>
          <a:endParaRPr lang="es-MX"/>
        </a:p>
      </dgm:t>
    </dgm:pt>
    <dgm:pt modelId="{3CF16CC3-2E31-4EA0-88E7-5A6676AD7E00}" type="sibTrans" cxnId="{8A46E150-1F0E-4566-8F38-CBDF929691C1}">
      <dgm:prSet/>
      <dgm:spPr/>
      <dgm:t>
        <a:bodyPr/>
        <a:lstStyle/>
        <a:p>
          <a:endParaRPr lang="es-MX"/>
        </a:p>
      </dgm:t>
    </dgm:pt>
    <dgm:pt modelId="{3F4101D0-9A08-4A44-8E24-5C883B957D4B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-3.64 (-11.1-9.9)</a:t>
          </a:r>
          <a:endParaRPr lang="es-MX" dirty="0"/>
        </a:p>
      </dgm:t>
    </dgm:pt>
    <dgm:pt modelId="{8B46328D-E9BF-4725-A157-DACB67DA1509}" type="parTrans" cxnId="{224544C5-79EE-4226-A8C2-8AEFE899FC30}">
      <dgm:prSet/>
      <dgm:spPr/>
      <dgm:t>
        <a:bodyPr/>
        <a:lstStyle/>
        <a:p>
          <a:endParaRPr lang="es-MX"/>
        </a:p>
      </dgm:t>
    </dgm:pt>
    <dgm:pt modelId="{FA643DD8-CDF8-40DE-BC42-437F3E8FAD53}" type="sibTrans" cxnId="{224544C5-79EE-4226-A8C2-8AEFE899FC30}">
      <dgm:prSet/>
      <dgm:spPr/>
      <dgm:t>
        <a:bodyPr/>
        <a:lstStyle/>
        <a:p>
          <a:endParaRPr lang="es-MX"/>
        </a:p>
      </dgm:t>
    </dgm:pt>
    <dgm:pt modelId="{DA04BA26-5F86-4979-A701-CB81A2067022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8.19 (4-13.4)</a:t>
          </a:r>
          <a:endParaRPr lang="es-MX" dirty="0"/>
        </a:p>
      </dgm:t>
    </dgm:pt>
    <dgm:pt modelId="{162AF792-78AE-4597-927A-FB173B772F91}" type="parTrans" cxnId="{E38BA01D-2710-4C80-B9C3-1C42BBBE7099}">
      <dgm:prSet/>
      <dgm:spPr/>
      <dgm:t>
        <a:bodyPr/>
        <a:lstStyle/>
        <a:p>
          <a:endParaRPr lang="es-MX"/>
        </a:p>
      </dgm:t>
    </dgm:pt>
    <dgm:pt modelId="{88FDBC90-D6EE-4BE0-8173-3B9A4B2394F6}" type="sibTrans" cxnId="{E38BA01D-2710-4C80-B9C3-1C42BBBE7099}">
      <dgm:prSet/>
      <dgm:spPr/>
      <dgm:t>
        <a:bodyPr/>
        <a:lstStyle/>
        <a:p>
          <a:endParaRPr lang="es-MX"/>
        </a:p>
      </dgm:t>
    </dgm:pt>
    <dgm:pt modelId="{855B7E38-77BB-42BD-B854-CDFEE7158F3C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P= 0.014</a:t>
          </a:r>
          <a:endParaRPr lang="es-MX" dirty="0"/>
        </a:p>
      </dgm:t>
    </dgm:pt>
    <dgm:pt modelId="{5C776EAF-4810-4877-B98C-29E6458434BE}" type="parTrans" cxnId="{B069DFBE-3747-43D0-B714-0AAA0879F48D}">
      <dgm:prSet/>
      <dgm:spPr/>
      <dgm:t>
        <a:bodyPr/>
        <a:lstStyle/>
        <a:p>
          <a:endParaRPr lang="es-MX"/>
        </a:p>
      </dgm:t>
    </dgm:pt>
    <dgm:pt modelId="{FD786686-21C9-4E8B-AD96-FBFFB4F1BDA2}" type="sibTrans" cxnId="{B069DFBE-3747-43D0-B714-0AAA0879F48D}">
      <dgm:prSet/>
      <dgm:spPr/>
      <dgm:t>
        <a:bodyPr/>
        <a:lstStyle/>
        <a:p>
          <a:endParaRPr lang="es-MX"/>
        </a:p>
      </dgm:t>
    </dgm:pt>
    <dgm:pt modelId="{F28FE50B-3500-493D-AE19-F30DF9884237}" type="pres">
      <dgm:prSet presAssocID="{8DE55645-C9AD-4A54-801C-4DE1221B612F}" presName="diagram" presStyleCnt="0">
        <dgm:presLayoutVars>
          <dgm:dir/>
          <dgm:resizeHandles val="exact"/>
        </dgm:presLayoutVars>
      </dgm:prSet>
      <dgm:spPr/>
    </dgm:pt>
    <dgm:pt modelId="{80ABF303-DABF-45D9-876B-76F340D33684}" type="pres">
      <dgm:prSet presAssocID="{A356BDE4-7EA1-4BBE-B5EB-DF480D1D1FB2}" presName="node" presStyleLbl="node1" presStyleIdx="0" presStyleCnt="3">
        <dgm:presLayoutVars>
          <dgm:bulletEnabled val="1"/>
        </dgm:presLayoutVars>
      </dgm:prSet>
      <dgm:spPr/>
    </dgm:pt>
    <dgm:pt modelId="{0E00EE59-A284-46F9-AD4E-15B3F707208B}" type="pres">
      <dgm:prSet presAssocID="{D8A18AC9-59F4-471C-8CB3-E1B798034BFE}" presName="sibTrans" presStyleCnt="0"/>
      <dgm:spPr/>
    </dgm:pt>
    <dgm:pt modelId="{94B1039D-159D-4911-BAF7-A40E8BA4B5CD}" type="pres">
      <dgm:prSet presAssocID="{1E3EE226-ACEB-44D3-87D8-7EAC24EED586}" presName="node" presStyleLbl="node1" presStyleIdx="1" presStyleCnt="3">
        <dgm:presLayoutVars>
          <dgm:bulletEnabled val="1"/>
        </dgm:presLayoutVars>
      </dgm:prSet>
      <dgm:spPr/>
    </dgm:pt>
    <dgm:pt modelId="{649E603B-55CE-4531-A587-691A6737CBBF}" type="pres">
      <dgm:prSet presAssocID="{3CF16CC3-2E31-4EA0-88E7-5A6676AD7E00}" presName="sibTrans" presStyleCnt="0"/>
      <dgm:spPr/>
    </dgm:pt>
    <dgm:pt modelId="{9E7F8071-38E2-47E4-8D18-0A4AD4BF054B}" type="pres">
      <dgm:prSet presAssocID="{A05B92E0-1499-4A4D-967A-6023A38538C9}" presName="node" presStyleLbl="node1" presStyleIdx="2" presStyleCnt="3">
        <dgm:presLayoutVars>
          <dgm:bulletEnabled val="1"/>
        </dgm:presLayoutVars>
      </dgm:prSet>
      <dgm:spPr/>
    </dgm:pt>
  </dgm:ptLst>
  <dgm:cxnLst>
    <dgm:cxn modelId="{E38BA01D-2710-4C80-B9C3-1C42BBBE7099}" srcId="{A05B92E0-1499-4A4D-967A-6023A38538C9}" destId="{DA04BA26-5F86-4979-A701-CB81A2067022}" srcOrd="1" destOrd="0" parTransId="{162AF792-78AE-4597-927A-FB173B772F91}" sibTransId="{88FDBC90-D6EE-4BE0-8173-3B9A4B2394F6}"/>
    <dgm:cxn modelId="{FD7FA034-18D7-430F-B9FB-00BBA208A640}" type="presOf" srcId="{855B7E38-77BB-42BD-B854-CDFEE7158F3C}" destId="{9E7F8071-38E2-47E4-8D18-0A4AD4BF054B}" srcOrd="0" destOrd="3" presId="urn:microsoft.com/office/officeart/2005/8/layout/default"/>
    <dgm:cxn modelId="{8A46E150-1F0E-4566-8F38-CBDF929691C1}" srcId="{8DE55645-C9AD-4A54-801C-4DE1221B612F}" destId="{1E3EE226-ACEB-44D3-87D8-7EAC24EED586}" srcOrd="1" destOrd="0" parTransId="{241247E8-5BD7-463F-987D-8A3C3517B878}" sibTransId="{3CF16CC3-2E31-4EA0-88E7-5A6676AD7E00}"/>
    <dgm:cxn modelId="{697F7173-56DE-4892-8987-28D4514D980B}" type="presOf" srcId="{DA04BA26-5F86-4979-A701-CB81A2067022}" destId="{9E7F8071-38E2-47E4-8D18-0A4AD4BF054B}" srcOrd="0" destOrd="2" presId="urn:microsoft.com/office/officeart/2005/8/layout/default"/>
    <dgm:cxn modelId="{FB71758C-C4D9-406F-90FE-EB2BB8825795}" srcId="{8DE55645-C9AD-4A54-801C-4DE1221B612F}" destId="{A05B92E0-1499-4A4D-967A-6023A38538C9}" srcOrd="2" destOrd="0" parTransId="{CDCA827A-0F12-4A60-82D7-8186517E38AD}" sibTransId="{C07165DA-E318-471A-9C6A-F5E1571F988D}"/>
    <dgm:cxn modelId="{0097EDA4-A716-4FD9-AB3A-1F255F033347}" type="presOf" srcId="{8DE55645-C9AD-4A54-801C-4DE1221B612F}" destId="{F28FE50B-3500-493D-AE19-F30DF9884237}" srcOrd="0" destOrd="0" presId="urn:microsoft.com/office/officeart/2005/8/layout/default"/>
    <dgm:cxn modelId="{59CB1AB2-A179-4DA1-8597-B3691BE637F7}" type="presOf" srcId="{A356BDE4-7EA1-4BBE-B5EB-DF480D1D1FB2}" destId="{80ABF303-DABF-45D9-876B-76F340D33684}" srcOrd="0" destOrd="0" presId="urn:microsoft.com/office/officeart/2005/8/layout/default"/>
    <dgm:cxn modelId="{B069DFBE-3747-43D0-B714-0AAA0879F48D}" srcId="{A05B92E0-1499-4A4D-967A-6023A38538C9}" destId="{855B7E38-77BB-42BD-B854-CDFEE7158F3C}" srcOrd="2" destOrd="0" parTransId="{5C776EAF-4810-4877-B98C-29E6458434BE}" sibTransId="{FD786686-21C9-4E8B-AD96-FBFFB4F1BDA2}"/>
    <dgm:cxn modelId="{CCAC3BBF-1067-4418-A64B-94DC3DC1C986}" type="presOf" srcId="{3F4101D0-9A08-4A44-8E24-5C883B957D4B}" destId="{9E7F8071-38E2-47E4-8D18-0A4AD4BF054B}" srcOrd="0" destOrd="1" presId="urn:microsoft.com/office/officeart/2005/8/layout/default"/>
    <dgm:cxn modelId="{224544C5-79EE-4226-A8C2-8AEFE899FC30}" srcId="{A05B92E0-1499-4A4D-967A-6023A38538C9}" destId="{3F4101D0-9A08-4A44-8E24-5C883B957D4B}" srcOrd="0" destOrd="0" parTransId="{8B46328D-E9BF-4725-A157-DACB67DA1509}" sibTransId="{FA643DD8-CDF8-40DE-BC42-437F3E8FAD53}"/>
    <dgm:cxn modelId="{9682C9D1-F818-47D5-BCDA-72CCE6356C80}" type="presOf" srcId="{1E3EE226-ACEB-44D3-87D8-7EAC24EED586}" destId="{94B1039D-159D-4911-BAF7-A40E8BA4B5CD}" srcOrd="0" destOrd="0" presId="urn:microsoft.com/office/officeart/2005/8/layout/default"/>
    <dgm:cxn modelId="{292D8CD2-731D-4B10-97D7-9111A5B0C9F1}" srcId="{8DE55645-C9AD-4A54-801C-4DE1221B612F}" destId="{A356BDE4-7EA1-4BBE-B5EB-DF480D1D1FB2}" srcOrd="0" destOrd="0" parTransId="{6316C9DF-BC45-4CCC-B3D6-50946633B439}" sibTransId="{D8A18AC9-59F4-471C-8CB3-E1B798034BFE}"/>
    <dgm:cxn modelId="{C5691DF9-A948-4022-B743-4A6557CBA928}" type="presOf" srcId="{A05B92E0-1499-4A4D-967A-6023A38538C9}" destId="{9E7F8071-38E2-47E4-8D18-0A4AD4BF054B}" srcOrd="0" destOrd="0" presId="urn:microsoft.com/office/officeart/2005/8/layout/default"/>
    <dgm:cxn modelId="{4BE16DD7-C0D7-477E-AF74-48467F04C5DE}" type="presParOf" srcId="{F28FE50B-3500-493D-AE19-F30DF9884237}" destId="{80ABF303-DABF-45D9-876B-76F340D33684}" srcOrd="0" destOrd="0" presId="urn:microsoft.com/office/officeart/2005/8/layout/default"/>
    <dgm:cxn modelId="{55643687-5E1B-4875-9126-CE7E962EFFEE}" type="presParOf" srcId="{F28FE50B-3500-493D-AE19-F30DF9884237}" destId="{0E00EE59-A284-46F9-AD4E-15B3F707208B}" srcOrd="1" destOrd="0" presId="urn:microsoft.com/office/officeart/2005/8/layout/default"/>
    <dgm:cxn modelId="{D1833018-6D9C-48AA-84FC-6647FD34E608}" type="presParOf" srcId="{F28FE50B-3500-493D-AE19-F30DF9884237}" destId="{94B1039D-159D-4911-BAF7-A40E8BA4B5CD}" srcOrd="2" destOrd="0" presId="urn:microsoft.com/office/officeart/2005/8/layout/default"/>
    <dgm:cxn modelId="{70A9616A-D6D0-4131-879C-E457B87077FD}" type="presParOf" srcId="{F28FE50B-3500-493D-AE19-F30DF9884237}" destId="{649E603B-55CE-4531-A587-691A6737CBBF}" srcOrd="3" destOrd="0" presId="urn:microsoft.com/office/officeart/2005/8/layout/default"/>
    <dgm:cxn modelId="{5D25775D-04B0-4B0E-ABEF-B20F01B6BF0B}" type="presParOf" srcId="{F28FE50B-3500-493D-AE19-F30DF9884237}" destId="{9E7F8071-38E2-47E4-8D18-0A4AD4BF05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E55645-C9AD-4A54-801C-4DE1221B612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05B92E0-1499-4A4D-967A-6023A38538C9}">
      <dgm:prSet phldrT="[Texto]"/>
      <dgm:spPr/>
      <dgm:t>
        <a:bodyPr/>
        <a:lstStyle/>
        <a:p>
          <a:pPr algn="ctr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insulina:</a:t>
          </a:r>
          <a:endParaRPr lang="es-MX" dirty="0"/>
        </a:p>
      </dgm:t>
    </dgm:pt>
    <dgm:pt modelId="{CDCA827A-0F12-4A60-82D7-8186517E38AD}" type="parTrans" cxnId="{FB71758C-C4D9-406F-90FE-EB2BB8825795}">
      <dgm:prSet/>
      <dgm:spPr/>
      <dgm:t>
        <a:bodyPr/>
        <a:lstStyle/>
        <a:p>
          <a:endParaRPr lang="es-MX"/>
        </a:p>
      </dgm:t>
    </dgm:pt>
    <dgm:pt modelId="{C07165DA-E318-471A-9C6A-F5E1571F988D}" type="sibTrans" cxnId="{FB71758C-C4D9-406F-90FE-EB2BB8825795}">
      <dgm:prSet/>
      <dgm:spPr/>
      <dgm:t>
        <a:bodyPr/>
        <a:lstStyle/>
        <a:p>
          <a:endParaRPr lang="es-MX"/>
        </a:p>
      </dgm:t>
    </dgm:pt>
    <dgm:pt modelId="{A356BDE4-7EA1-4BBE-B5EB-DF480D1D1FB2}">
      <dgm:prSet phldrT="[Texto]"/>
      <dgm:spPr/>
      <dgm:t>
        <a:bodyPr/>
        <a:lstStyle/>
        <a:p>
          <a:r>
            <a:rPr lang="es-MX" dirty="0"/>
            <a:t>Cambio en AUC de insulina basal vs final en placebo </a:t>
          </a:r>
        </a:p>
        <a:p>
          <a:r>
            <a:rPr lang="es-MX" dirty="0"/>
            <a:t>P= 0.502</a:t>
          </a:r>
        </a:p>
      </dgm:t>
    </dgm:pt>
    <dgm:pt modelId="{6316C9DF-BC45-4CCC-B3D6-50946633B439}" type="parTrans" cxnId="{292D8CD2-731D-4B10-97D7-9111A5B0C9F1}">
      <dgm:prSet/>
      <dgm:spPr/>
      <dgm:t>
        <a:bodyPr/>
        <a:lstStyle/>
        <a:p>
          <a:endParaRPr lang="es-MX"/>
        </a:p>
      </dgm:t>
    </dgm:pt>
    <dgm:pt modelId="{D8A18AC9-59F4-471C-8CB3-E1B798034BFE}" type="sibTrans" cxnId="{292D8CD2-731D-4B10-97D7-9111A5B0C9F1}">
      <dgm:prSet/>
      <dgm:spPr/>
      <dgm:t>
        <a:bodyPr/>
        <a:lstStyle/>
        <a:p>
          <a:endParaRPr lang="es-MX"/>
        </a:p>
      </dgm:t>
    </dgm:pt>
    <dgm:pt modelId="{1E3EE226-ACEB-44D3-87D8-7EAC24EED586}">
      <dgm:prSet phldrT="[Texto]"/>
      <dgm:spPr/>
      <dgm:t>
        <a:bodyPr/>
        <a:lstStyle/>
        <a:p>
          <a:r>
            <a:rPr lang="es-MX" dirty="0"/>
            <a:t>Cambio en AUC de insulina basal vs final en sucralosa </a:t>
          </a:r>
        </a:p>
        <a:p>
          <a:r>
            <a:rPr lang="es-MX" dirty="0"/>
            <a:t>P&lt; 0.001</a:t>
          </a:r>
        </a:p>
      </dgm:t>
    </dgm:pt>
    <dgm:pt modelId="{241247E8-5BD7-463F-987D-8A3C3517B878}" type="parTrans" cxnId="{8A46E150-1F0E-4566-8F38-CBDF929691C1}">
      <dgm:prSet/>
      <dgm:spPr/>
      <dgm:t>
        <a:bodyPr/>
        <a:lstStyle/>
        <a:p>
          <a:endParaRPr lang="es-MX"/>
        </a:p>
      </dgm:t>
    </dgm:pt>
    <dgm:pt modelId="{3CF16CC3-2E31-4EA0-88E7-5A6676AD7E00}" type="sibTrans" cxnId="{8A46E150-1F0E-4566-8F38-CBDF929691C1}">
      <dgm:prSet/>
      <dgm:spPr/>
      <dgm:t>
        <a:bodyPr/>
        <a:lstStyle/>
        <a:p>
          <a:endParaRPr lang="es-MX"/>
        </a:p>
      </dgm:t>
    </dgm:pt>
    <dgm:pt modelId="{31B79F19-9DB2-4BDB-BC41-B293E24D033A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2.52 (-20.9-14.1)</a:t>
          </a:r>
          <a:endParaRPr lang="es-MX" dirty="0"/>
        </a:p>
      </dgm:t>
    </dgm:pt>
    <dgm:pt modelId="{4B4CA85B-7EF7-49D2-9E59-347CD59AF852}" type="parTrans" cxnId="{E77AA4A9-62EA-4140-8C5B-71AD2E1A70EF}">
      <dgm:prSet/>
      <dgm:spPr/>
      <dgm:t>
        <a:bodyPr/>
        <a:lstStyle/>
        <a:p>
          <a:endParaRPr lang="es-MX"/>
        </a:p>
      </dgm:t>
    </dgm:pt>
    <dgm:pt modelId="{358CBB16-1443-43E9-863B-B7F562A2CBC9}" type="sibTrans" cxnId="{E77AA4A9-62EA-4140-8C5B-71AD2E1A70EF}">
      <dgm:prSet/>
      <dgm:spPr/>
      <dgm:t>
        <a:bodyPr/>
        <a:lstStyle/>
        <a:p>
          <a:endParaRPr lang="es-MX"/>
        </a:p>
      </dgm:t>
    </dgm:pt>
    <dgm:pt modelId="{05580EAA-DE40-4D1F-BBA3-2F8726ED8FA2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25.3 (13.1-45.4) </a:t>
          </a:r>
        </a:p>
      </dgm:t>
    </dgm:pt>
    <dgm:pt modelId="{9CDFE813-2E32-42A7-A308-C2D9541D8FC3}" type="parTrans" cxnId="{52B23634-CA4A-4ED0-A1FA-C6D46902BE52}">
      <dgm:prSet/>
      <dgm:spPr/>
      <dgm:t>
        <a:bodyPr/>
        <a:lstStyle/>
        <a:p>
          <a:endParaRPr lang="es-MX"/>
        </a:p>
      </dgm:t>
    </dgm:pt>
    <dgm:pt modelId="{32779C94-F8E3-4E00-80EE-FC9D63F62A28}" type="sibTrans" cxnId="{52B23634-CA4A-4ED0-A1FA-C6D46902BE52}">
      <dgm:prSet/>
      <dgm:spPr/>
      <dgm:t>
        <a:bodyPr/>
        <a:lstStyle/>
        <a:p>
          <a:endParaRPr lang="es-MX"/>
        </a:p>
      </dgm:t>
    </dgm:pt>
    <dgm:pt modelId="{6F6A5C20-EA8D-42EA-B1F3-D58DADC4686F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P= 0.001</a:t>
          </a:r>
          <a:endParaRPr lang="es-MX" dirty="0"/>
        </a:p>
      </dgm:t>
    </dgm:pt>
    <dgm:pt modelId="{A4F3EEA4-858C-4EA8-94C4-703A455E6A77}" type="parTrans" cxnId="{15B1CD90-3359-4496-9FED-39518504E10F}">
      <dgm:prSet/>
      <dgm:spPr/>
      <dgm:t>
        <a:bodyPr/>
        <a:lstStyle/>
        <a:p>
          <a:endParaRPr lang="es-MX"/>
        </a:p>
      </dgm:t>
    </dgm:pt>
    <dgm:pt modelId="{E91C2CD4-746A-48DB-B5F7-5D154A83675D}" type="sibTrans" cxnId="{15B1CD90-3359-4496-9FED-39518504E10F}">
      <dgm:prSet/>
      <dgm:spPr/>
      <dgm:t>
        <a:bodyPr/>
        <a:lstStyle/>
        <a:p>
          <a:endParaRPr lang="es-MX"/>
        </a:p>
      </dgm:t>
    </dgm:pt>
    <dgm:pt modelId="{F28FE50B-3500-493D-AE19-F30DF9884237}" type="pres">
      <dgm:prSet presAssocID="{8DE55645-C9AD-4A54-801C-4DE1221B612F}" presName="diagram" presStyleCnt="0">
        <dgm:presLayoutVars>
          <dgm:dir/>
          <dgm:resizeHandles val="exact"/>
        </dgm:presLayoutVars>
      </dgm:prSet>
      <dgm:spPr/>
    </dgm:pt>
    <dgm:pt modelId="{80ABF303-DABF-45D9-876B-76F340D33684}" type="pres">
      <dgm:prSet presAssocID="{A356BDE4-7EA1-4BBE-B5EB-DF480D1D1FB2}" presName="node" presStyleLbl="node1" presStyleIdx="0" presStyleCnt="3">
        <dgm:presLayoutVars>
          <dgm:bulletEnabled val="1"/>
        </dgm:presLayoutVars>
      </dgm:prSet>
      <dgm:spPr/>
    </dgm:pt>
    <dgm:pt modelId="{0E00EE59-A284-46F9-AD4E-15B3F707208B}" type="pres">
      <dgm:prSet presAssocID="{D8A18AC9-59F4-471C-8CB3-E1B798034BFE}" presName="sibTrans" presStyleCnt="0"/>
      <dgm:spPr/>
    </dgm:pt>
    <dgm:pt modelId="{94B1039D-159D-4911-BAF7-A40E8BA4B5CD}" type="pres">
      <dgm:prSet presAssocID="{1E3EE226-ACEB-44D3-87D8-7EAC24EED586}" presName="node" presStyleLbl="node1" presStyleIdx="1" presStyleCnt="3">
        <dgm:presLayoutVars>
          <dgm:bulletEnabled val="1"/>
        </dgm:presLayoutVars>
      </dgm:prSet>
      <dgm:spPr/>
    </dgm:pt>
    <dgm:pt modelId="{649E603B-55CE-4531-A587-691A6737CBBF}" type="pres">
      <dgm:prSet presAssocID="{3CF16CC3-2E31-4EA0-88E7-5A6676AD7E00}" presName="sibTrans" presStyleCnt="0"/>
      <dgm:spPr/>
    </dgm:pt>
    <dgm:pt modelId="{9E7F8071-38E2-47E4-8D18-0A4AD4BF054B}" type="pres">
      <dgm:prSet presAssocID="{A05B92E0-1499-4A4D-967A-6023A38538C9}" presName="node" presStyleLbl="node1" presStyleIdx="2" presStyleCnt="3">
        <dgm:presLayoutVars>
          <dgm:bulletEnabled val="1"/>
        </dgm:presLayoutVars>
      </dgm:prSet>
      <dgm:spPr/>
    </dgm:pt>
  </dgm:ptLst>
  <dgm:cxnLst>
    <dgm:cxn modelId="{AB31011D-288D-48B4-A2D6-D8E711147126}" type="presOf" srcId="{31B79F19-9DB2-4BDB-BC41-B293E24D033A}" destId="{9E7F8071-38E2-47E4-8D18-0A4AD4BF054B}" srcOrd="0" destOrd="1" presId="urn:microsoft.com/office/officeart/2005/8/layout/default"/>
    <dgm:cxn modelId="{52B23634-CA4A-4ED0-A1FA-C6D46902BE52}" srcId="{A05B92E0-1499-4A4D-967A-6023A38538C9}" destId="{05580EAA-DE40-4D1F-BBA3-2F8726ED8FA2}" srcOrd="1" destOrd="0" parTransId="{9CDFE813-2E32-42A7-A308-C2D9541D8FC3}" sibTransId="{32779C94-F8E3-4E00-80EE-FC9D63F62A28}"/>
    <dgm:cxn modelId="{75CAA036-E34D-48D7-8066-40DA234AD5B0}" type="presOf" srcId="{05580EAA-DE40-4D1F-BBA3-2F8726ED8FA2}" destId="{9E7F8071-38E2-47E4-8D18-0A4AD4BF054B}" srcOrd="0" destOrd="2" presId="urn:microsoft.com/office/officeart/2005/8/layout/default"/>
    <dgm:cxn modelId="{CA817362-60CB-492B-AC85-EB490CA2BB8D}" type="presOf" srcId="{6F6A5C20-EA8D-42EA-B1F3-D58DADC4686F}" destId="{9E7F8071-38E2-47E4-8D18-0A4AD4BF054B}" srcOrd="0" destOrd="3" presId="urn:microsoft.com/office/officeart/2005/8/layout/default"/>
    <dgm:cxn modelId="{8A46E150-1F0E-4566-8F38-CBDF929691C1}" srcId="{8DE55645-C9AD-4A54-801C-4DE1221B612F}" destId="{1E3EE226-ACEB-44D3-87D8-7EAC24EED586}" srcOrd="1" destOrd="0" parTransId="{241247E8-5BD7-463F-987D-8A3C3517B878}" sibTransId="{3CF16CC3-2E31-4EA0-88E7-5A6676AD7E00}"/>
    <dgm:cxn modelId="{FB71758C-C4D9-406F-90FE-EB2BB8825795}" srcId="{8DE55645-C9AD-4A54-801C-4DE1221B612F}" destId="{A05B92E0-1499-4A4D-967A-6023A38538C9}" srcOrd="2" destOrd="0" parTransId="{CDCA827A-0F12-4A60-82D7-8186517E38AD}" sibTransId="{C07165DA-E318-471A-9C6A-F5E1571F988D}"/>
    <dgm:cxn modelId="{15B1CD90-3359-4496-9FED-39518504E10F}" srcId="{A05B92E0-1499-4A4D-967A-6023A38538C9}" destId="{6F6A5C20-EA8D-42EA-B1F3-D58DADC4686F}" srcOrd="2" destOrd="0" parTransId="{A4F3EEA4-858C-4EA8-94C4-703A455E6A77}" sibTransId="{E91C2CD4-746A-48DB-B5F7-5D154A83675D}"/>
    <dgm:cxn modelId="{0097EDA4-A716-4FD9-AB3A-1F255F033347}" type="presOf" srcId="{8DE55645-C9AD-4A54-801C-4DE1221B612F}" destId="{F28FE50B-3500-493D-AE19-F30DF9884237}" srcOrd="0" destOrd="0" presId="urn:microsoft.com/office/officeart/2005/8/layout/default"/>
    <dgm:cxn modelId="{E77AA4A9-62EA-4140-8C5B-71AD2E1A70EF}" srcId="{A05B92E0-1499-4A4D-967A-6023A38538C9}" destId="{31B79F19-9DB2-4BDB-BC41-B293E24D033A}" srcOrd="0" destOrd="0" parTransId="{4B4CA85B-7EF7-49D2-9E59-347CD59AF852}" sibTransId="{358CBB16-1443-43E9-863B-B7F562A2CBC9}"/>
    <dgm:cxn modelId="{59CB1AB2-A179-4DA1-8597-B3691BE637F7}" type="presOf" srcId="{A356BDE4-7EA1-4BBE-B5EB-DF480D1D1FB2}" destId="{80ABF303-DABF-45D9-876B-76F340D33684}" srcOrd="0" destOrd="0" presId="urn:microsoft.com/office/officeart/2005/8/layout/default"/>
    <dgm:cxn modelId="{9682C9D1-F818-47D5-BCDA-72CCE6356C80}" type="presOf" srcId="{1E3EE226-ACEB-44D3-87D8-7EAC24EED586}" destId="{94B1039D-159D-4911-BAF7-A40E8BA4B5CD}" srcOrd="0" destOrd="0" presId="urn:microsoft.com/office/officeart/2005/8/layout/default"/>
    <dgm:cxn modelId="{292D8CD2-731D-4B10-97D7-9111A5B0C9F1}" srcId="{8DE55645-C9AD-4A54-801C-4DE1221B612F}" destId="{A356BDE4-7EA1-4BBE-B5EB-DF480D1D1FB2}" srcOrd="0" destOrd="0" parTransId="{6316C9DF-BC45-4CCC-B3D6-50946633B439}" sibTransId="{D8A18AC9-59F4-471C-8CB3-E1B798034BFE}"/>
    <dgm:cxn modelId="{C5691DF9-A948-4022-B743-4A6557CBA928}" type="presOf" srcId="{A05B92E0-1499-4A4D-967A-6023A38538C9}" destId="{9E7F8071-38E2-47E4-8D18-0A4AD4BF054B}" srcOrd="0" destOrd="0" presId="urn:microsoft.com/office/officeart/2005/8/layout/default"/>
    <dgm:cxn modelId="{4BE16DD7-C0D7-477E-AF74-48467F04C5DE}" type="presParOf" srcId="{F28FE50B-3500-493D-AE19-F30DF9884237}" destId="{80ABF303-DABF-45D9-876B-76F340D33684}" srcOrd="0" destOrd="0" presId="urn:microsoft.com/office/officeart/2005/8/layout/default"/>
    <dgm:cxn modelId="{55643687-5E1B-4875-9126-CE7E962EFFEE}" type="presParOf" srcId="{F28FE50B-3500-493D-AE19-F30DF9884237}" destId="{0E00EE59-A284-46F9-AD4E-15B3F707208B}" srcOrd="1" destOrd="0" presId="urn:microsoft.com/office/officeart/2005/8/layout/default"/>
    <dgm:cxn modelId="{D1833018-6D9C-48AA-84FC-6647FD34E608}" type="presParOf" srcId="{F28FE50B-3500-493D-AE19-F30DF9884237}" destId="{94B1039D-159D-4911-BAF7-A40E8BA4B5CD}" srcOrd="2" destOrd="0" presId="urn:microsoft.com/office/officeart/2005/8/layout/default"/>
    <dgm:cxn modelId="{70A9616A-D6D0-4131-879C-E457B87077FD}" type="presParOf" srcId="{F28FE50B-3500-493D-AE19-F30DF9884237}" destId="{649E603B-55CE-4531-A587-691A6737CBBF}" srcOrd="3" destOrd="0" presId="urn:microsoft.com/office/officeart/2005/8/layout/default"/>
    <dgm:cxn modelId="{5D25775D-04B0-4B0E-ABEF-B20F01B6BF0B}" type="presParOf" srcId="{F28FE50B-3500-493D-AE19-F30DF9884237}" destId="{9E7F8071-38E2-47E4-8D18-0A4AD4BF05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E55645-C9AD-4A54-801C-4DE1221B612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05B92E0-1499-4A4D-967A-6023A38538C9}">
      <dgm:prSet phldrT="[Texto]"/>
      <dgm:spPr/>
      <dgm:t>
        <a:bodyPr/>
        <a:lstStyle/>
        <a:p>
          <a:pPr algn="ctr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GLP-1:</a:t>
          </a:r>
          <a:endParaRPr lang="es-MX" dirty="0"/>
        </a:p>
      </dgm:t>
    </dgm:pt>
    <dgm:pt modelId="{CDCA827A-0F12-4A60-82D7-8186517E38AD}" type="parTrans" cxnId="{FB71758C-C4D9-406F-90FE-EB2BB8825795}">
      <dgm:prSet/>
      <dgm:spPr/>
      <dgm:t>
        <a:bodyPr/>
        <a:lstStyle/>
        <a:p>
          <a:endParaRPr lang="es-MX"/>
        </a:p>
      </dgm:t>
    </dgm:pt>
    <dgm:pt modelId="{C07165DA-E318-471A-9C6A-F5E1571F988D}" type="sibTrans" cxnId="{FB71758C-C4D9-406F-90FE-EB2BB8825795}">
      <dgm:prSet/>
      <dgm:spPr/>
      <dgm:t>
        <a:bodyPr/>
        <a:lstStyle/>
        <a:p>
          <a:endParaRPr lang="es-MX"/>
        </a:p>
      </dgm:t>
    </dgm:pt>
    <dgm:pt modelId="{A356BDE4-7EA1-4BBE-B5EB-DF480D1D1FB2}">
      <dgm:prSet phldrT="[Texto]"/>
      <dgm:spPr/>
      <dgm:t>
        <a:bodyPr/>
        <a:lstStyle/>
        <a:p>
          <a:r>
            <a:rPr lang="es-MX" dirty="0"/>
            <a:t>Cambio en AUC de GLP-1 placebo</a:t>
          </a:r>
        </a:p>
        <a:p>
          <a:r>
            <a:rPr lang="es-MX" dirty="0"/>
            <a:t>P= 0.911 </a:t>
          </a:r>
        </a:p>
      </dgm:t>
    </dgm:pt>
    <dgm:pt modelId="{6316C9DF-BC45-4CCC-B3D6-50946633B439}" type="parTrans" cxnId="{292D8CD2-731D-4B10-97D7-9111A5B0C9F1}">
      <dgm:prSet/>
      <dgm:spPr/>
      <dgm:t>
        <a:bodyPr/>
        <a:lstStyle/>
        <a:p>
          <a:endParaRPr lang="es-MX"/>
        </a:p>
      </dgm:t>
    </dgm:pt>
    <dgm:pt modelId="{D8A18AC9-59F4-471C-8CB3-E1B798034BFE}" type="sibTrans" cxnId="{292D8CD2-731D-4B10-97D7-9111A5B0C9F1}">
      <dgm:prSet/>
      <dgm:spPr/>
      <dgm:t>
        <a:bodyPr/>
        <a:lstStyle/>
        <a:p>
          <a:endParaRPr lang="es-MX"/>
        </a:p>
      </dgm:t>
    </dgm:pt>
    <dgm:pt modelId="{1E3EE226-ACEB-44D3-87D8-7EAC24EED586}">
      <dgm:prSet phldrT="[Texto]"/>
      <dgm:spPr/>
      <dgm:t>
        <a:bodyPr/>
        <a:lstStyle/>
        <a:p>
          <a:r>
            <a:rPr lang="es-MX" dirty="0"/>
            <a:t>Cambio en AUC de GLP-1 sucralosa</a:t>
          </a:r>
        </a:p>
        <a:p>
          <a:r>
            <a:rPr lang="es-MX" dirty="0"/>
            <a:t>P= 0.001</a:t>
          </a:r>
        </a:p>
      </dgm:t>
    </dgm:pt>
    <dgm:pt modelId="{241247E8-5BD7-463F-987D-8A3C3517B878}" type="parTrans" cxnId="{8A46E150-1F0E-4566-8F38-CBDF929691C1}">
      <dgm:prSet/>
      <dgm:spPr/>
      <dgm:t>
        <a:bodyPr/>
        <a:lstStyle/>
        <a:p>
          <a:endParaRPr lang="es-MX"/>
        </a:p>
      </dgm:t>
    </dgm:pt>
    <dgm:pt modelId="{3CF16CC3-2E31-4EA0-88E7-5A6676AD7E00}" type="sibTrans" cxnId="{8A46E150-1F0E-4566-8F38-CBDF929691C1}">
      <dgm:prSet/>
      <dgm:spPr/>
      <dgm:t>
        <a:bodyPr/>
        <a:lstStyle/>
        <a:p>
          <a:endParaRPr lang="es-MX"/>
        </a:p>
      </dgm:t>
    </dgm:pt>
    <dgm:pt modelId="{7BD20C86-F211-4870-8577-A256F76C50C4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-7.66 (-29.9-28.4)</a:t>
          </a:r>
          <a:endParaRPr lang="es-MX" dirty="0"/>
        </a:p>
      </dgm:t>
    </dgm:pt>
    <dgm:pt modelId="{B568DC1B-0C5F-478A-A5F9-82040F8A247E}" type="parTrans" cxnId="{8352022D-B6F9-4F4B-B3C9-DE2CB7DCC6BB}">
      <dgm:prSet/>
      <dgm:spPr/>
      <dgm:t>
        <a:bodyPr/>
        <a:lstStyle/>
        <a:p>
          <a:endParaRPr lang="es-MX"/>
        </a:p>
      </dgm:t>
    </dgm:pt>
    <dgm:pt modelId="{FCE618CB-B579-461F-82CB-7EFE529A0FF1}" type="sibTrans" cxnId="{8352022D-B6F9-4F4B-B3C9-DE2CB7DCC6BB}">
      <dgm:prSet/>
      <dgm:spPr/>
      <dgm:t>
        <a:bodyPr/>
        <a:lstStyle/>
        <a:p>
          <a:endParaRPr lang="es-MX"/>
        </a:p>
      </dgm:t>
    </dgm:pt>
    <dgm:pt modelId="{B440E9EC-2C3C-43CF-A628-8273E21ED438}">
      <dgm:prSet phldrT="[Texto]"/>
      <dgm:spPr/>
      <dgm:t>
        <a:bodyPr/>
        <a:lstStyle/>
        <a:p>
          <a:pPr algn="l"/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43.3 (27.4-64) </a:t>
          </a:r>
        </a:p>
      </dgm:t>
    </dgm:pt>
    <dgm:pt modelId="{57E7B2D4-7F5D-4092-80D9-FE39C1634DF7}" type="parTrans" cxnId="{258BB1C7-01AC-4961-9FBC-27940DB702F7}">
      <dgm:prSet/>
      <dgm:spPr/>
      <dgm:t>
        <a:bodyPr/>
        <a:lstStyle/>
        <a:p>
          <a:endParaRPr lang="es-MX"/>
        </a:p>
      </dgm:t>
    </dgm:pt>
    <dgm:pt modelId="{E4808337-E97C-4310-A5CC-912FE2D0AEB1}" type="sibTrans" cxnId="{258BB1C7-01AC-4961-9FBC-27940DB702F7}">
      <dgm:prSet/>
      <dgm:spPr/>
      <dgm:t>
        <a:bodyPr/>
        <a:lstStyle/>
        <a:p>
          <a:endParaRPr lang="es-MX"/>
        </a:p>
      </dgm:t>
    </dgm:pt>
    <dgm:pt modelId="{223F3654-85E9-45A0-8A30-5DAF03D09B98}">
      <dgm:prSet phldrT="[Texto]"/>
      <dgm:spPr/>
      <dgm:t>
        <a:bodyPr/>
        <a:lstStyle/>
        <a:p>
          <a:pPr algn="l"/>
          <a:r>
            <a:rPr lang="es-MX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</a:t>
          </a:r>
          <a:r>
            <a: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&lt; 0.001</a:t>
          </a:r>
          <a:endParaRPr lang="es-MX" dirty="0"/>
        </a:p>
      </dgm:t>
    </dgm:pt>
    <dgm:pt modelId="{C1A84BB6-44EF-4780-B7C0-F317FE6F6AA7}" type="parTrans" cxnId="{9A29EB69-6D9A-409C-8A53-D79AE1F658EE}">
      <dgm:prSet/>
      <dgm:spPr/>
      <dgm:t>
        <a:bodyPr/>
        <a:lstStyle/>
        <a:p>
          <a:endParaRPr lang="es-MX"/>
        </a:p>
      </dgm:t>
    </dgm:pt>
    <dgm:pt modelId="{76C7D61C-3BA0-487E-9C6F-EF2C29D2E977}" type="sibTrans" cxnId="{9A29EB69-6D9A-409C-8A53-D79AE1F658EE}">
      <dgm:prSet/>
      <dgm:spPr/>
      <dgm:t>
        <a:bodyPr/>
        <a:lstStyle/>
        <a:p>
          <a:endParaRPr lang="es-MX"/>
        </a:p>
      </dgm:t>
    </dgm:pt>
    <dgm:pt modelId="{F28FE50B-3500-493D-AE19-F30DF9884237}" type="pres">
      <dgm:prSet presAssocID="{8DE55645-C9AD-4A54-801C-4DE1221B612F}" presName="diagram" presStyleCnt="0">
        <dgm:presLayoutVars>
          <dgm:dir/>
          <dgm:resizeHandles val="exact"/>
        </dgm:presLayoutVars>
      </dgm:prSet>
      <dgm:spPr/>
    </dgm:pt>
    <dgm:pt modelId="{80ABF303-DABF-45D9-876B-76F340D33684}" type="pres">
      <dgm:prSet presAssocID="{A356BDE4-7EA1-4BBE-B5EB-DF480D1D1FB2}" presName="node" presStyleLbl="node1" presStyleIdx="0" presStyleCnt="3">
        <dgm:presLayoutVars>
          <dgm:bulletEnabled val="1"/>
        </dgm:presLayoutVars>
      </dgm:prSet>
      <dgm:spPr/>
    </dgm:pt>
    <dgm:pt modelId="{0E00EE59-A284-46F9-AD4E-15B3F707208B}" type="pres">
      <dgm:prSet presAssocID="{D8A18AC9-59F4-471C-8CB3-E1B798034BFE}" presName="sibTrans" presStyleCnt="0"/>
      <dgm:spPr/>
    </dgm:pt>
    <dgm:pt modelId="{94B1039D-159D-4911-BAF7-A40E8BA4B5CD}" type="pres">
      <dgm:prSet presAssocID="{1E3EE226-ACEB-44D3-87D8-7EAC24EED586}" presName="node" presStyleLbl="node1" presStyleIdx="1" presStyleCnt="3">
        <dgm:presLayoutVars>
          <dgm:bulletEnabled val="1"/>
        </dgm:presLayoutVars>
      </dgm:prSet>
      <dgm:spPr/>
    </dgm:pt>
    <dgm:pt modelId="{649E603B-55CE-4531-A587-691A6737CBBF}" type="pres">
      <dgm:prSet presAssocID="{3CF16CC3-2E31-4EA0-88E7-5A6676AD7E00}" presName="sibTrans" presStyleCnt="0"/>
      <dgm:spPr/>
    </dgm:pt>
    <dgm:pt modelId="{9E7F8071-38E2-47E4-8D18-0A4AD4BF054B}" type="pres">
      <dgm:prSet presAssocID="{A05B92E0-1499-4A4D-967A-6023A38538C9}" presName="node" presStyleLbl="node1" presStyleIdx="2" presStyleCnt="3">
        <dgm:presLayoutVars>
          <dgm:bulletEnabled val="1"/>
        </dgm:presLayoutVars>
      </dgm:prSet>
      <dgm:spPr/>
    </dgm:pt>
  </dgm:ptLst>
  <dgm:cxnLst>
    <dgm:cxn modelId="{8352022D-B6F9-4F4B-B3C9-DE2CB7DCC6BB}" srcId="{A05B92E0-1499-4A4D-967A-6023A38538C9}" destId="{7BD20C86-F211-4870-8577-A256F76C50C4}" srcOrd="0" destOrd="0" parTransId="{B568DC1B-0C5F-478A-A5F9-82040F8A247E}" sibTransId="{FCE618CB-B579-461F-82CB-7EFE529A0FF1}"/>
    <dgm:cxn modelId="{9A29EB69-6D9A-409C-8A53-D79AE1F658EE}" srcId="{A05B92E0-1499-4A4D-967A-6023A38538C9}" destId="{223F3654-85E9-45A0-8A30-5DAF03D09B98}" srcOrd="2" destOrd="0" parTransId="{C1A84BB6-44EF-4780-B7C0-F317FE6F6AA7}" sibTransId="{76C7D61C-3BA0-487E-9C6F-EF2C29D2E977}"/>
    <dgm:cxn modelId="{8A46E150-1F0E-4566-8F38-CBDF929691C1}" srcId="{8DE55645-C9AD-4A54-801C-4DE1221B612F}" destId="{1E3EE226-ACEB-44D3-87D8-7EAC24EED586}" srcOrd="1" destOrd="0" parTransId="{241247E8-5BD7-463F-987D-8A3C3517B878}" sibTransId="{3CF16CC3-2E31-4EA0-88E7-5A6676AD7E00}"/>
    <dgm:cxn modelId="{7E779555-1375-419E-A794-CAFF2E549ED4}" type="presOf" srcId="{B440E9EC-2C3C-43CF-A628-8273E21ED438}" destId="{9E7F8071-38E2-47E4-8D18-0A4AD4BF054B}" srcOrd="0" destOrd="2" presId="urn:microsoft.com/office/officeart/2005/8/layout/default"/>
    <dgm:cxn modelId="{3E8BA855-E2D4-4A45-A5A7-69D264F52B8F}" type="presOf" srcId="{223F3654-85E9-45A0-8A30-5DAF03D09B98}" destId="{9E7F8071-38E2-47E4-8D18-0A4AD4BF054B}" srcOrd="0" destOrd="3" presId="urn:microsoft.com/office/officeart/2005/8/layout/default"/>
    <dgm:cxn modelId="{FB71758C-C4D9-406F-90FE-EB2BB8825795}" srcId="{8DE55645-C9AD-4A54-801C-4DE1221B612F}" destId="{A05B92E0-1499-4A4D-967A-6023A38538C9}" srcOrd="2" destOrd="0" parTransId="{CDCA827A-0F12-4A60-82D7-8186517E38AD}" sibTransId="{C07165DA-E318-471A-9C6A-F5E1571F988D}"/>
    <dgm:cxn modelId="{0097EDA4-A716-4FD9-AB3A-1F255F033347}" type="presOf" srcId="{8DE55645-C9AD-4A54-801C-4DE1221B612F}" destId="{F28FE50B-3500-493D-AE19-F30DF9884237}" srcOrd="0" destOrd="0" presId="urn:microsoft.com/office/officeart/2005/8/layout/default"/>
    <dgm:cxn modelId="{59CB1AB2-A179-4DA1-8597-B3691BE637F7}" type="presOf" srcId="{A356BDE4-7EA1-4BBE-B5EB-DF480D1D1FB2}" destId="{80ABF303-DABF-45D9-876B-76F340D33684}" srcOrd="0" destOrd="0" presId="urn:microsoft.com/office/officeart/2005/8/layout/default"/>
    <dgm:cxn modelId="{258BB1C7-01AC-4961-9FBC-27940DB702F7}" srcId="{A05B92E0-1499-4A4D-967A-6023A38538C9}" destId="{B440E9EC-2C3C-43CF-A628-8273E21ED438}" srcOrd="1" destOrd="0" parTransId="{57E7B2D4-7F5D-4092-80D9-FE39C1634DF7}" sibTransId="{E4808337-E97C-4310-A5CC-912FE2D0AEB1}"/>
    <dgm:cxn modelId="{F39DCFC9-6388-45C2-AF4A-68B3C8D83480}" type="presOf" srcId="{7BD20C86-F211-4870-8577-A256F76C50C4}" destId="{9E7F8071-38E2-47E4-8D18-0A4AD4BF054B}" srcOrd="0" destOrd="1" presId="urn:microsoft.com/office/officeart/2005/8/layout/default"/>
    <dgm:cxn modelId="{9682C9D1-F818-47D5-BCDA-72CCE6356C80}" type="presOf" srcId="{1E3EE226-ACEB-44D3-87D8-7EAC24EED586}" destId="{94B1039D-159D-4911-BAF7-A40E8BA4B5CD}" srcOrd="0" destOrd="0" presId="urn:microsoft.com/office/officeart/2005/8/layout/default"/>
    <dgm:cxn modelId="{292D8CD2-731D-4B10-97D7-9111A5B0C9F1}" srcId="{8DE55645-C9AD-4A54-801C-4DE1221B612F}" destId="{A356BDE4-7EA1-4BBE-B5EB-DF480D1D1FB2}" srcOrd="0" destOrd="0" parTransId="{6316C9DF-BC45-4CCC-B3D6-50946633B439}" sibTransId="{D8A18AC9-59F4-471C-8CB3-E1B798034BFE}"/>
    <dgm:cxn modelId="{C5691DF9-A948-4022-B743-4A6557CBA928}" type="presOf" srcId="{A05B92E0-1499-4A4D-967A-6023A38538C9}" destId="{9E7F8071-38E2-47E4-8D18-0A4AD4BF054B}" srcOrd="0" destOrd="0" presId="urn:microsoft.com/office/officeart/2005/8/layout/default"/>
    <dgm:cxn modelId="{4BE16DD7-C0D7-477E-AF74-48467F04C5DE}" type="presParOf" srcId="{F28FE50B-3500-493D-AE19-F30DF9884237}" destId="{80ABF303-DABF-45D9-876B-76F340D33684}" srcOrd="0" destOrd="0" presId="urn:microsoft.com/office/officeart/2005/8/layout/default"/>
    <dgm:cxn modelId="{55643687-5E1B-4875-9126-CE7E962EFFEE}" type="presParOf" srcId="{F28FE50B-3500-493D-AE19-F30DF9884237}" destId="{0E00EE59-A284-46F9-AD4E-15B3F707208B}" srcOrd="1" destOrd="0" presId="urn:microsoft.com/office/officeart/2005/8/layout/default"/>
    <dgm:cxn modelId="{D1833018-6D9C-48AA-84FC-6647FD34E608}" type="presParOf" srcId="{F28FE50B-3500-493D-AE19-F30DF9884237}" destId="{94B1039D-159D-4911-BAF7-A40E8BA4B5CD}" srcOrd="2" destOrd="0" presId="urn:microsoft.com/office/officeart/2005/8/layout/default"/>
    <dgm:cxn modelId="{70A9616A-D6D0-4131-879C-E457B87077FD}" type="presParOf" srcId="{F28FE50B-3500-493D-AE19-F30DF9884237}" destId="{649E603B-55CE-4531-A587-691A6737CBBF}" srcOrd="3" destOrd="0" presId="urn:microsoft.com/office/officeart/2005/8/layout/default"/>
    <dgm:cxn modelId="{5D25775D-04B0-4B0E-ABEF-B20F01B6BF0B}" type="presParOf" srcId="{F28FE50B-3500-493D-AE19-F30DF9884237}" destId="{9E7F8071-38E2-47E4-8D18-0A4AD4BF05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BF303-DABF-45D9-876B-76F340D33684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glucosa basal vs final en placebo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P= 0.255</a:t>
          </a:r>
        </a:p>
      </dsp:txBody>
      <dsp:txXfrm>
        <a:off x="992" y="194138"/>
        <a:ext cx="3869531" cy="2321718"/>
      </dsp:txXfrm>
    </dsp:sp>
    <dsp:sp modelId="{94B1039D-159D-4911-BAF7-A40E8BA4B5CD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glucosa basal vs final en sucralosa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P= 0.001</a:t>
          </a:r>
        </a:p>
      </dsp:txBody>
      <dsp:txXfrm>
        <a:off x="4257476" y="194138"/>
        <a:ext cx="3869531" cy="2321718"/>
      </dsp:txXfrm>
    </dsp:sp>
    <dsp:sp modelId="{9E7F8071-38E2-47E4-8D18-0A4AD4BF054B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glucosa: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-3.64 (-11.1-9.9)</a:t>
          </a:r>
          <a:endParaRPr lang="es-MX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8.19 (4-13.4)</a:t>
          </a:r>
          <a:endParaRPr lang="es-MX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P= 0.014</a:t>
          </a:r>
          <a:endParaRPr lang="es-MX" sz="2300" kern="1200" dirty="0"/>
        </a:p>
      </dsp:txBody>
      <dsp:txXfrm>
        <a:off x="2129234" y="2902810"/>
        <a:ext cx="3869531" cy="2321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BF303-DABF-45D9-876B-76F340D33684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insulina basal vs final en placebo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P= 0.502</a:t>
          </a:r>
        </a:p>
      </dsp:txBody>
      <dsp:txXfrm>
        <a:off x="992" y="194138"/>
        <a:ext cx="3869531" cy="2321718"/>
      </dsp:txXfrm>
    </dsp:sp>
    <dsp:sp modelId="{94B1039D-159D-4911-BAF7-A40E8BA4B5CD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insulina basal vs final en sucralosa 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P&lt; 0.001</a:t>
          </a:r>
        </a:p>
      </dsp:txBody>
      <dsp:txXfrm>
        <a:off x="4257476" y="194138"/>
        <a:ext cx="3869531" cy="2321718"/>
      </dsp:txXfrm>
    </dsp:sp>
    <dsp:sp modelId="{9E7F8071-38E2-47E4-8D18-0A4AD4BF054B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insulina:</a:t>
          </a:r>
          <a:endParaRPr lang="es-MX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2.52 (-20.9-14.1)</a:t>
          </a:r>
          <a:endParaRPr lang="es-MX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25.3 (13.1-45.4)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P= 0.001</a:t>
          </a:r>
          <a:endParaRPr lang="es-MX" sz="2300" kern="1200" dirty="0"/>
        </a:p>
      </dsp:txBody>
      <dsp:txXfrm>
        <a:off x="2129234" y="2902810"/>
        <a:ext cx="3869531" cy="2321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BF303-DABF-45D9-876B-76F340D33684}">
      <dsp:nvSpPr>
        <dsp:cNvPr id="0" name=""/>
        <dsp:cNvSpPr/>
      </dsp:nvSpPr>
      <dsp:spPr>
        <a:xfrm>
          <a:off x="992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GLP-1 placebo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P= 0.911 </a:t>
          </a:r>
        </a:p>
      </dsp:txBody>
      <dsp:txXfrm>
        <a:off x="992" y="194138"/>
        <a:ext cx="3869531" cy="2321718"/>
      </dsp:txXfrm>
    </dsp:sp>
    <dsp:sp modelId="{94B1039D-159D-4911-BAF7-A40E8BA4B5CD}">
      <dsp:nvSpPr>
        <dsp:cNvPr id="0" name=""/>
        <dsp:cNvSpPr/>
      </dsp:nvSpPr>
      <dsp:spPr>
        <a:xfrm>
          <a:off x="4257476" y="194138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Cambio en AUC de GLP-1 sucralosa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P= 0.001</a:t>
          </a:r>
        </a:p>
      </dsp:txBody>
      <dsp:txXfrm>
        <a:off x="4257476" y="194138"/>
        <a:ext cx="3869531" cy="2321718"/>
      </dsp:txXfrm>
    </dsp:sp>
    <dsp:sp modelId="{9E7F8071-38E2-47E4-8D18-0A4AD4BF054B}">
      <dsp:nvSpPr>
        <dsp:cNvPr id="0" name=""/>
        <dsp:cNvSpPr/>
      </dsp:nvSpPr>
      <dsp:spPr>
        <a:xfrm>
          <a:off x="2129234" y="2902810"/>
          <a:ext cx="3869531" cy="2321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% de cambio en AUC de GLP-1:</a:t>
          </a:r>
          <a:endParaRPr lang="es-MX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Placebo: -7.66 (-29.9-28.4)</a:t>
          </a:r>
          <a:endParaRPr lang="es-MX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Sucralosa: 43.3 (27.4-64)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300" kern="1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</a:t>
          </a:r>
          <a:r>
            <a:rPr lang="es-MX" sz="23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&lt; 0.001</a:t>
          </a:r>
          <a:endParaRPr lang="es-MX" sz="2300" kern="1200" dirty="0"/>
        </a:p>
      </dsp:txBody>
      <dsp:txXfrm>
        <a:off x="2129234" y="2902810"/>
        <a:ext cx="3869531" cy="2321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 algn="just">
              <a:spcBef>
                <a:spcPts val="0"/>
              </a:spcBef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 diferentes ensayos clínicos se ha</a:t>
            </a:r>
            <a:r>
              <a:rPr lang="es-MX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demostrado que disminuye la sensibilidad a la insulina a través de diversos mecanismos:</a:t>
            </a:r>
            <a:endParaRPr lang="es-MX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Cambios en la composición de la microbiota intestinal</a:t>
            </a: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Interacción con receptores del sabor dulce a nivel intestinal con incremento la expresión de transportadores de glucosa (SGLT1 y GLUT2)</a:t>
            </a: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Liberación de incretinas</a:t>
            </a:r>
            <a:endParaRPr lang="es-MX"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019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 algn="just">
              <a:spcBef>
                <a:spcPts val="0"/>
              </a:spcBef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 diferentes ensayos clínicos se ha</a:t>
            </a:r>
            <a:r>
              <a:rPr lang="es-MX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demostrado que disminuye la sensibilidad a la insulina a través de diversos mecanismos:</a:t>
            </a:r>
            <a:endParaRPr lang="es-MX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Cambios en la composición de la microbiota intestinal</a:t>
            </a: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Interacción con receptores del sabor dulce a nivel intestinal con incremento la expresión de transportadores de glucosa (SGLT1 y GLUT2)</a:t>
            </a:r>
          </a:p>
          <a:p>
            <a:pPr lvl="1" indent="-457200" algn="just">
              <a:spcBef>
                <a:spcPts val="0"/>
              </a:spcBef>
            </a:pP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Liberación de incretinas</a:t>
            </a:r>
            <a:endParaRPr lang="es-MX" sz="32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140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2525ffb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2525ffb2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312525ffb2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595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13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4.tiff"/><Relationship Id="rId7" Type="http://schemas.openxmlformats.org/officeDocument/2006/relationships/diagramLayout" Target="../diagrams/layout1.xm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36.png"/><Relationship Id="rId10" Type="http://schemas.microsoft.com/office/2007/relationships/diagramDrawing" Target="../diagrams/drawing1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40.tiff"/><Relationship Id="rId10" Type="http://schemas.microsoft.com/office/2007/relationships/diagramDrawing" Target="../diagrams/drawing2.xml"/><Relationship Id="rId4" Type="http://schemas.openxmlformats.org/officeDocument/2006/relationships/image" Target="../media/image39.tiff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41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microsoft.com/office/2007/relationships/diagramDrawing" Target="../diagrams/drawing3.xml"/><Relationship Id="rId5" Type="http://schemas.openxmlformats.org/officeDocument/2006/relationships/image" Target="../media/image43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2.png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aloma.almedav@incmnsz.m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8384" y="686334"/>
            <a:ext cx="30194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90" y="5558117"/>
            <a:ext cx="2495550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>
            <a:off x="1902833" y="3429000"/>
            <a:ext cx="5436000" cy="0"/>
          </a:xfrm>
          <a:prstGeom prst="straightConnector1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2680" y="827178"/>
            <a:ext cx="8669048" cy="198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alibri"/>
              <a:buNone/>
            </a:pPr>
            <a:r>
              <a:rPr lang="es-MX" sz="4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Efectos del consumo de sucralosa en el metabolismo de la glucosa y microbiota intestinal</a:t>
            </a:r>
            <a:endParaRPr lang="es-MX" sz="4000" b="1" dirty="0">
              <a:solidFill>
                <a:schemeClr val="tx1"/>
              </a:solidFill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42679" y="2797982"/>
            <a:ext cx="8115705" cy="64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500"/>
              <a:buFont typeface="Calibri"/>
              <a:buNone/>
            </a:pPr>
            <a:r>
              <a:rPr lang="en-US" sz="28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Dra. Paloma Almeda Valdés</a:t>
            </a:r>
            <a:endParaRPr sz="2800" b="1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51359" y="3938867"/>
            <a:ext cx="11411731" cy="155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Alonso Romo-Romo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Carlos A. Aguilar-Salinas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2,3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Nimbe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Torres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4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Guadalupe López-Carrasco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Luz E. Guillén-Pineda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Alexandro J. Martagón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3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Mónica Sánchez-Tapia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4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Griselda X. Brito-Córdova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Francisco J. Gómez Pérez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Paloma Almeda-Valdes</a:t>
            </a:r>
            <a:r>
              <a:rPr lang="en-US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1, 3</a:t>
            </a:r>
            <a:endParaRPr sz="16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1067"/>
              </a:spcBef>
              <a:spcAft>
                <a:spcPts val="0"/>
              </a:spcAft>
              <a:buNone/>
            </a:pPr>
            <a:r>
              <a:rPr lang="es-MX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Departamento de Endocrinología y Metabolismo de Lípidos, </a:t>
            </a:r>
            <a:r>
              <a:rPr lang="es-MX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2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Dirección de Investigación, </a:t>
            </a:r>
            <a:r>
              <a:rPr lang="es-MX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3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Unidad de Investigación de Enfermedades Metabólicas, </a:t>
            </a:r>
            <a:r>
              <a:rPr lang="es-MX" sz="1600" b="0" i="0" u="none" strike="noStrike" cap="none" baseline="30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4</a:t>
            </a:r>
            <a:r>
              <a:rPr lang="es-MX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Departamento de Fisiología de la Nutrición. Instituto Nacional de Ciencias Médicas y Nutrición Salvador Zubirán, Ciudad de México, México.</a:t>
            </a:r>
            <a:endPara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/>
          <p:nvPr/>
        </p:nvSpPr>
        <p:spPr>
          <a:xfrm>
            <a:off x="410965" y="5274425"/>
            <a:ext cx="113685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CTOG: curva de tolerancia oral a la glucosa, HOMA-IR: homeostasis model assessment insulin resistance; LDL: lipoproteínas de baja densidad; HDL: lipoproteínas de alta densidad.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*Pruebas estadísticas para las diferencias: t-student para variables paramétricas, U de Mann-Whitney para no paramétricas.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8438"/>
          <a:stretch/>
        </p:blipFill>
        <p:spPr>
          <a:xfrm>
            <a:off x="1897367" y="1720541"/>
            <a:ext cx="8395779" cy="34610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1DD4411-2C6A-1E56-597F-740F2A30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b="1" dirty="0"/>
              <a:t>Descripción de las características bioquímicas basales de los participantes por grupo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435569-8D72-DB8C-BEE2-F90800683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6901"/>
            <a:ext cx="5181600" cy="505006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MX" sz="3200" dirty="0"/>
              <a:t>Diferencias en el cambio porcentual entre grupos valor M/I ajustado por masa libre de grasa. M/I es el valor M ajustado por la concentración sérica de insulina durante el período del estado estable durante la pinza </a:t>
            </a:r>
            <a:r>
              <a:rPr lang="es-MX" sz="3200" dirty="0" err="1"/>
              <a:t>euglucémica-hiperinsulinémica</a:t>
            </a:r>
            <a:endParaRPr lang="es-MX" sz="3200" dirty="0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71CC8854-794D-DA0F-A689-3692717D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542" y="830901"/>
            <a:ext cx="5500289" cy="440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58566328-7598-6B0D-A6DE-7805F969632A}"/>
              </a:ext>
            </a:extLst>
          </p:cNvPr>
          <p:cNvSpPr/>
          <p:nvPr/>
        </p:nvSpPr>
        <p:spPr>
          <a:xfrm>
            <a:off x="9873084" y="1444820"/>
            <a:ext cx="120898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P&lt;0.01</a:t>
            </a:r>
            <a:endParaRPr lang="es-ES" sz="2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9F0AA38-67C2-B390-C206-04AFF2CA8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7" t="21395" r="6783" b="3715"/>
          <a:stretch/>
        </p:blipFill>
        <p:spPr>
          <a:xfrm>
            <a:off x="194340" y="3683524"/>
            <a:ext cx="6463130" cy="244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9853E-8121-5E60-FEB6-439A330146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74" y="247537"/>
            <a:ext cx="3857861" cy="324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AD32F0-35F7-F7F7-5E35-361A13CD2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71"/>
          <a:stretch/>
        </p:blipFill>
        <p:spPr>
          <a:xfrm>
            <a:off x="6920770" y="2005315"/>
            <a:ext cx="4824223" cy="3600000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244A2FE-6BCB-011E-282D-B189A4999196}"/>
              </a:ext>
            </a:extLst>
          </p:cNvPr>
          <p:cNvSpPr txBox="1">
            <a:spLocks/>
          </p:cNvSpPr>
          <p:nvPr/>
        </p:nvSpPr>
        <p:spPr>
          <a:xfrm>
            <a:off x="7251418" y="804930"/>
            <a:ext cx="4162926" cy="1099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Diversidad de la microbiota intestinal</a:t>
            </a:r>
          </a:p>
        </p:txBody>
      </p:sp>
    </p:spTree>
    <p:extLst>
      <p:ext uri="{BB962C8B-B14F-4D97-AF65-F5344CB8AC3E}">
        <p14:creationId xmlns:p14="http://schemas.microsoft.com/office/powerpoint/2010/main" val="123844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1DFCE-A962-7E4C-5E86-AF89FB13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BE2D7C-D82E-C986-68AE-3E49FE6C8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9" y="1533221"/>
            <a:ext cx="5003752" cy="3960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C1E72CC-64CB-F570-CDE2-7EB628E7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80" y="1533221"/>
            <a:ext cx="674246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7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867423A-AD54-7FFB-45D0-AA02B5EE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469"/>
          <a:stretch/>
        </p:blipFill>
        <p:spPr>
          <a:xfrm>
            <a:off x="901803" y="3193932"/>
            <a:ext cx="4680924" cy="31203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26FE3D2-DE73-E4C8-8D59-3CFB5C561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69"/>
          <a:stretch/>
        </p:blipFill>
        <p:spPr>
          <a:xfrm>
            <a:off x="901803" y="73542"/>
            <a:ext cx="4680924" cy="31203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CDAC39-D53C-7598-F0C3-B19B0514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963" y="11885"/>
            <a:ext cx="5287328" cy="312039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6A5228-001D-5DCE-E393-151C986E2A8F}"/>
              </a:ext>
            </a:extLst>
          </p:cNvPr>
          <p:cNvSpPr txBox="1"/>
          <p:nvPr/>
        </p:nvSpPr>
        <p:spPr>
          <a:xfrm>
            <a:off x="7317237" y="2832571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183.5 (154-201.9)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79E305E-2CCC-6675-A012-7E0C2235E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98" y="3238315"/>
            <a:ext cx="5287328" cy="312039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3A22E21-DC50-DA14-DF4D-F4C29BCE2880}"/>
              </a:ext>
            </a:extLst>
          </p:cNvPr>
          <p:cNvSpPr txBox="1"/>
          <p:nvPr/>
        </p:nvSpPr>
        <p:spPr>
          <a:xfrm>
            <a:off x="7315957" y="6050887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169.8 (160.6-189.6)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86E9D-299A-B6F4-4B4F-00AF28B02970}"/>
              </a:ext>
            </a:extLst>
          </p:cNvPr>
          <p:cNvSpPr txBox="1"/>
          <p:nvPr/>
        </p:nvSpPr>
        <p:spPr>
          <a:xfrm>
            <a:off x="9352217" y="2846659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178 (165.6-189.1)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D096E7-1465-AF40-0C63-E6A5F2F089C4}"/>
              </a:ext>
            </a:extLst>
          </p:cNvPr>
          <p:cNvSpPr txBox="1"/>
          <p:nvPr/>
        </p:nvSpPr>
        <p:spPr>
          <a:xfrm>
            <a:off x="9335569" y="6041923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187.8 (180.5-200.2)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8F3E05-B1E0-70A1-1105-ED5EBA5C7BB3}"/>
              </a:ext>
            </a:extLst>
          </p:cNvPr>
          <p:cNvSpPr txBox="1"/>
          <p:nvPr/>
        </p:nvSpPr>
        <p:spPr>
          <a:xfrm>
            <a:off x="3652328" y="4885563"/>
            <a:ext cx="26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5CA925CB-DBB5-B7BB-1178-0681269A3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4967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347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CEF24-67F3-55B7-B0C2-4E85CC311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25F2440-7626-8B6A-7F5B-C6B8E01B1BE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215476" y="1681163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MX" sz="3200" dirty="0"/>
              <a:t>Final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3E72396-2C9B-E82F-75D8-3588AF8138E5}"/>
              </a:ext>
            </a:extLst>
          </p:cNvPr>
          <p:cNvSpPr txBox="1"/>
          <p:nvPr/>
        </p:nvSpPr>
        <p:spPr>
          <a:xfrm>
            <a:off x="7656809" y="26184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73.6 (64.5-105.4)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E63742-5032-330B-A449-79F16499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82"/>
          <a:stretch/>
        </p:blipFill>
        <p:spPr>
          <a:xfrm>
            <a:off x="6151287" y="3121615"/>
            <a:ext cx="5694045" cy="30619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7CE636-63DA-B34A-E2C4-8930714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82"/>
          <a:stretch/>
        </p:blipFill>
        <p:spPr>
          <a:xfrm>
            <a:off x="5923819" y="0"/>
            <a:ext cx="5694045" cy="306193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1174BAD-649B-7B3A-93C8-D7E83E2B6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69"/>
          <a:stretch/>
        </p:blipFill>
        <p:spPr>
          <a:xfrm>
            <a:off x="1022884" y="18419"/>
            <a:ext cx="4680924" cy="312039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F67AE2-131A-A52E-0D34-919D74B75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469"/>
          <a:stretch/>
        </p:blipFill>
        <p:spPr>
          <a:xfrm>
            <a:off x="1014057" y="3246755"/>
            <a:ext cx="4680924" cy="31203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875D460-A308-63BF-0DDE-CBA737726B11}"/>
              </a:ext>
            </a:extLst>
          </p:cNvPr>
          <p:cNvSpPr txBox="1"/>
          <p:nvPr/>
        </p:nvSpPr>
        <p:spPr>
          <a:xfrm>
            <a:off x="1931626" y="5164320"/>
            <a:ext cx="26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3CA8357-B948-469D-7EF8-5BD2E3DD526A}"/>
              </a:ext>
            </a:extLst>
          </p:cNvPr>
          <p:cNvSpPr txBox="1"/>
          <p:nvPr/>
        </p:nvSpPr>
        <p:spPr>
          <a:xfrm>
            <a:off x="2537342" y="3358821"/>
            <a:ext cx="26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A3401C2-4A3A-8AA1-DBC4-A5A6B3DBDA98}"/>
              </a:ext>
            </a:extLst>
          </p:cNvPr>
          <p:cNvSpPr txBox="1"/>
          <p:nvPr/>
        </p:nvSpPr>
        <p:spPr>
          <a:xfrm>
            <a:off x="7468663" y="2966527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71.8 (61.5-107.8)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403E2A-0B2E-8FF7-701D-9F002A43D691}"/>
              </a:ext>
            </a:extLst>
          </p:cNvPr>
          <p:cNvSpPr txBox="1"/>
          <p:nvPr/>
        </p:nvSpPr>
        <p:spPr>
          <a:xfrm>
            <a:off x="7566397" y="6103303"/>
            <a:ext cx="1436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73.6 (64.5-105.4)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2D886B7-0BF6-5079-FFB3-3E5D2021EBB8}"/>
              </a:ext>
            </a:extLst>
          </p:cNvPr>
          <p:cNvSpPr txBox="1"/>
          <p:nvPr/>
        </p:nvSpPr>
        <p:spPr>
          <a:xfrm>
            <a:off x="9625953" y="2980615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77.4 (65-84.7)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6C7B1EA-C730-EC0C-C829-78A692D30BD9}"/>
              </a:ext>
            </a:extLst>
          </p:cNvPr>
          <p:cNvSpPr txBox="1"/>
          <p:nvPr/>
        </p:nvSpPr>
        <p:spPr>
          <a:xfrm>
            <a:off x="9661725" y="6117636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97.1 (86.1-117.7.2)</a:t>
            </a:r>
          </a:p>
        </p:txBody>
      </p:sp>
      <p:graphicFrame>
        <p:nvGraphicFramePr>
          <p:cNvPr id="24" name="Diagrama 23">
            <a:extLst>
              <a:ext uri="{FF2B5EF4-FFF2-40B4-BE49-F238E27FC236}">
                <a16:creationId xmlns:a16="http://schemas.microsoft.com/office/drawing/2014/main" id="{68DF43F5-DCAC-7A91-9E9F-E67F78FA1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73614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7999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A644E-AA07-E3EF-902F-0884750C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820E0E4-9399-8500-D5F9-FD4CBA5E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0" y="3018522"/>
            <a:ext cx="5287328" cy="31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F25BB55-8A7F-07F1-29EB-B7F171DA5F51}"/>
              </a:ext>
            </a:extLst>
          </p:cNvPr>
          <p:cNvSpPr txBox="1"/>
          <p:nvPr/>
        </p:nvSpPr>
        <p:spPr>
          <a:xfrm>
            <a:off x="2259046" y="3358821"/>
            <a:ext cx="2670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5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5E7509-C5B6-6232-0967-CE5BEBE2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32" y="0"/>
            <a:ext cx="5287328" cy="312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0AB8F0-C73F-CC22-516E-CD3A0105C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019" y="42864"/>
            <a:ext cx="5287328" cy="31203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360380-07F8-2E92-C3DB-097FA571D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577" y="3018522"/>
            <a:ext cx="5287328" cy="31203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1507F66-BA89-9D39-31E3-10A0C01B1F86}"/>
              </a:ext>
            </a:extLst>
          </p:cNvPr>
          <p:cNvSpPr txBox="1"/>
          <p:nvPr/>
        </p:nvSpPr>
        <p:spPr>
          <a:xfrm>
            <a:off x="8014457" y="5963318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325.9 (106.3-472.9)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A8075E6-332B-D2BC-287E-0BA3592BB9D8}"/>
              </a:ext>
            </a:extLst>
          </p:cNvPr>
          <p:cNvSpPr txBox="1"/>
          <p:nvPr/>
        </p:nvSpPr>
        <p:spPr>
          <a:xfrm>
            <a:off x="10109785" y="5977651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386.7 (142.2-641.1)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26299FD-4C1C-A420-B8AC-5D14052CBF91}"/>
              </a:ext>
            </a:extLst>
          </p:cNvPr>
          <p:cNvSpPr txBox="1"/>
          <p:nvPr/>
        </p:nvSpPr>
        <p:spPr>
          <a:xfrm>
            <a:off x="8015785" y="2903391"/>
            <a:ext cx="139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374.6 (99-500.5)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73000A6-6310-E305-EF77-D7DE6CF374A2}"/>
              </a:ext>
            </a:extLst>
          </p:cNvPr>
          <p:cNvSpPr txBox="1"/>
          <p:nvPr/>
        </p:nvSpPr>
        <p:spPr>
          <a:xfrm>
            <a:off x="10111113" y="2917724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292.2 (100.4-429.6)</a:t>
            </a:r>
          </a:p>
        </p:txBody>
      </p:sp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60168E24-50EF-505E-DD71-A6F232053C8E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7648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6251-4E21-3726-C2DA-82018102D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26DC8-337D-860E-1DF7-F4254EF5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Cambios en concentraciones basales de marcadores de inflamación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18B570-F47E-7F4E-9808-B74EF8B6C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Cambio en concentración de TNF-</a:t>
            </a:r>
            <a:r>
              <a:rPr lang="el-GR" dirty="0"/>
              <a:t>α</a:t>
            </a:r>
            <a:r>
              <a:rPr lang="es-MX" dirty="0"/>
              <a:t>:</a:t>
            </a:r>
          </a:p>
          <a:p>
            <a:pPr lvl="1"/>
            <a:r>
              <a:rPr lang="es-MX" dirty="0"/>
              <a:t>Sucralosa: 4.25 (2.52-6.95) a 5.1 (3.5-10.1) </a:t>
            </a:r>
            <a:r>
              <a:rPr lang="es-MX" dirty="0" err="1"/>
              <a:t>pg</a:t>
            </a:r>
            <a:r>
              <a:rPr lang="es-MX" dirty="0"/>
              <a:t>/ml, p&lt;0.01</a:t>
            </a:r>
          </a:p>
          <a:p>
            <a:pPr lvl="1"/>
            <a:r>
              <a:rPr lang="es-MX" dirty="0"/>
              <a:t>Placebo: 3.5 (2.17-6.47) a 3.65 (2.4-6.97) </a:t>
            </a:r>
            <a:r>
              <a:rPr lang="es-MX" dirty="0" err="1"/>
              <a:t>pg</a:t>
            </a:r>
            <a:r>
              <a:rPr lang="es-MX" dirty="0"/>
              <a:t>/ml, p= 0.86</a:t>
            </a:r>
          </a:p>
          <a:p>
            <a:pPr lvl="1"/>
            <a:r>
              <a:rPr lang="es-MX" dirty="0"/>
              <a:t>% de cambio entre grupos: 26.3%, p&lt; 0.01</a:t>
            </a:r>
          </a:p>
          <a:p>
            <a:r>
              <a:rPr lang="es-MX" dirty="0"/>
              <a:t>Cambio en concentración de PCR:</a:t>
            </a:r>
          </a:p>
          <a:p>
            <a:pPr lvl="1"/>
            <a:r>
              <a:rPr lang="es-MX" dirty="0"/>
              <a:t>Sucralosa: 0.044 (0.029-0.076) a 0.055 (0.037-0.10) mg/dl, p&lt; 0.01</a:t>
            </a:r>
          </a:p>
          <a:p>
            <a:pPr lvl="1"/>
            <a:r>
              <a:rPr lang="es-MX" dirty="0"/>
              <a:t>Placebo: 0.037 (0.021-0.167) a 0.037 (0.020-0.106) mg/dl, p= 0.06</a:t>
            </a:r>
          </a:p>
          <a:p>
            <a:pPr lvl="1"/>
            <a:r>
              <a:rPr lang="es-MX" dirty="0"/>
              <a:t>% cambio entre grupos: 25%, p&lt; 0.01</a:t>
            </a:r>
          </a:p>
        </p:txBody>
      </p:sp>
    </p:spTree>
    <p:extLst>
      <p:ext uri="{BB962C8B-B14F-4D97-AF65-F5344CB8AC3E}">
        <p14:creationId xmlns:p14="http://schemas.microsoft.com/office/powerpoint/2010/main" val="1478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DD7931-E505-E020-366C-BB60F4D6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FDE822-6F9F-B841-169E-BB9BE5609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235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s-MX" sz="2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El consumo de sucralosa durante 30 días a una dosis habitual en individuos sanos produjo:</a:t>
            </a:r>
          </a:p>
          <a:p>
            <a:pPr lvl="1"/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Disminución significativa de la sensibilidad a la insulina</a:t>
            </a:r>
          </a:p>
          <a:p>
            <a:pPr lvl="1"/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Aumento de la secreción de insulina, glucosa y GLP-1 después de una prueba de 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tolerancia con alimento mixto.</a:t>
            </a:r>
          </a:p>
          <a:p>
            <a:pPr lvl="1"/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Cambios en la composición de la microbiota intestinal y la </a:t>
            </a:r>
            <a:r>
              <a:rPr lang="es-MX" b="0" i="0" u="none" strike="noStrike" cap="none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endotoxemia</a:t>
            </a:r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metabólica</a:t>
            </a:r>
          </a:p>
          <a:p>
            <a:pPr lvl="1"/>
            <a:r>
              <a:rPr lang="es-MX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Aumento de mar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cadores de inflamación.</a:t>
            </a:r>
          </a:p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Tanto el incremento de insulina como de GLP-1 pueden representar mecanismos compensatorios para compensar la resistencia a la insulina.</a:t>
            </a:r>
          </a:p>
          <a:p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El incremento de los marcadores de inflamación pudiera ser una explicación fisiopatológica de la resistencia a la insulina.</a:t>
            </a:r>
          </a:p>
        </p:txBody>
      </p:sp>
    </p:spTree>
    <p:extLst>
      <p:ext uri="{BB962C8B-B14F-4D97-AF65-F5344CB8AC3E}">
        <p14:creationId xmlns:p14="http://schemas.microsoft.com/office/powerpoint/2010/main" val="337168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xfrm>
            <a:off x="1396396" y="1656546"/>
            <a:ext cx="5875421" cy="8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None/>
            </a:pPr>
            <a:r>
              <a:rPr lang="en-US" sz="5800" b="1" dirty="0">
                <a:latin typeface="Arial"/>
                <a:ea typeface="Arial"/>
                <a:cs typeface="Arial"/>
                <a:sym typeface="Arial"/>
              </a:rPr>
              <a:t>¡Gracias </a:t>
            </a:r>
            <a:r>
              <a:rPr lang="en-US" sz="5800" b="1" dirty="0" err="1"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n-US" sz="5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5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latin typeface="Arial"/>
                <a:ea typeface="Arial"/>
                <a:cs typeface="Arial"/>
                <a:sym typeface="Arial"/>
              </a:rPr>
              <a:t>atención</a:t>
            </a:r>
            <a:r>
              <a:rPr lang="en-US" sz="5800" b="1" dirty="0"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</p:txBody>
      </p:sp>
      <p:sp>
        <p:nvSpPr>
          <p:cNvPr id="194" name="Google Shape;194;p15"/>
          <p:cNvSpPr txBox="1">
            <a:spLocks noGrp="1"/>
          </p:cNvSpPr>
          <p:nvPr>
            <p:ph type="body" idx="1"/>
          </p:nvPr>
        </p:nvSpPr>
        <p:spPr>
          <a:xfrm>
            <a:off x="838199" y="4312001"/>
            <a:ext cx="10515600" cy="1195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sz="3800" dirty="0">
                <a:latin typeface="Arial"/>
                <a:ea typeface="Arial"/>
                <a:cs typeface="Arial"/>
                <a:sym typeface="Arial"/>
                <a:hlinkClick r:id="rId3"/>
              </a:rPr>
              <a:t>paloma.almedav@incmnsz.mx</a:t>
            </a:r>
            <a:endParaRPr lang="en-US" sz="3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</a:pPr>
            <a:r>
              <a:rPr lang="en-US" sz="3800" dirty="0">
                <a:latin typeface="Arial"/>
                <a:cs typeface="Arial"/>
                <a:sym typeface="Arial"/>
              </a:rPr>
              <a:t>@paloma_almeda</a:t>
            </a:r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6150" y="911026"/>
            <a:ext cx="3019425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725" y="5079815"/>
            <a:ext cx="249555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 descr="Resultado de imagen para splenda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969" y="1174729"/>
            <a:ext cx="1792000" cy="13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DDFCD0-1E39-5D79-1D45-4ACB878F2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101204-30F3-E680-812D-7AF6564EB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661" y="1561609"/>
            <a:ext cx="11640977" cy="4516123"/>
          </a:xfrm>
        </p:spPr>
        <p:txBody>
          <a:bodyPr>
            <a:normAutofit/>
          </a:bodyPr>
          <a:lstStyle/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La sucralosa es un edulcorante no nutritivo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</a:t>
            </a:r>
            <a:r>
              <a:rPr lang="es-MX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probado en 1999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 sintetiza a partir de la cloración selectiva de la sacarosa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 elimina principalmente en las heces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600 veces más dulce que el azúcar de mesa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</a:pPr>
            <a:r>
              <a:rPr lang="es-MX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Estable a altas temperaturas y pH bajos</a:t>
            </a:r>
            <a:endParaRPr lang="es-MX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1D587B-6DA1-1C4B-AA4A-726AD50D5BA1}"/>
              </a:ext>
            </a:extLst>
          </p:cNvPr>
          <p:cNvSpPr txBox="1"/>
          <p:nvPr/>
        </p:nvSpPr>
        <p:spPr>
          <a:xfrm>
            <a:off x="252662" y="6389813"/>
            <a:ext cx="100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 Physiol. 2017;8:487. / Cell. 2022;185(18):3307-3328. / Gut Microbes. 2020;12(1):1801301.</a:t>
            </a:r>
          </a:p>
          <a:p>
            <a:r>
              <a:rPr lang="es-MX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 Nutr. 2022;9:848392. / Nutrients. 2019;11(4):880. / Microorganisms. 2022;10(2):434.</a:t>
            </a:r>
          </a:p>
        </p:txBody>
      </p:sp>
      <p:pic>
        <p:nvPicPr>
          <p:cNvPr id="5" name="Picture 4" descr="Sucralose - Wikipedia">
            <a:extLst>
              <a:ext uri="{FF2B5EF4-FFF2-40B4-BE49-F238E27FC236}">
                <a16:creationId xmlns:a16="http://schemas.microsoft.com/office/drawing/2014/main" id="{212ABA31-E4CC-86EA-65F7-1D165E4F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061" y="4428700"/>
            <a:ext cx="2494366" cy="141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275B411-ABF9-937A-AB5B-3336858DBCD3}"/>
              </a:ext>
            </a:extLst>
          </p:cNvPr>
          <p:cNvSpPr txBox="1"/>
          <p:nvPr/>
        </p:nvSpPr>
        <p:spPr>
          <a:xfrm>
            <a:off x="0" y="637876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Diabetes Care. 2013;36(9):2530-5. / Nutrition. 2018;55-56:125-130. / Cell Metab. 2020;31(3):493-502. /</a:t>
            </a:r>
          </a:p>
          <a:p>
            <a:r>
              <a:rPr lang="es-MX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J. 2020;19(1):32. / Am J Clin </a:t>
            </a:r>
            <a:r>
              <a:rPr lang="es-MX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</a:t>
            </a:r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2018;108:485–491.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65BD09-145D-505D-F5D3-F5F8EDFB0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12" t="31334" r="32060" b="51811"/>
          <a:stretch/>
        </p:blipFill>
        <p:spPr>
          <a:xfrm>
            <a:off x="425177" y="891474"/>
            <a:ext cx="5732871" cy="108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C8BDAB6-0927-F354-7918-EBD0D2FA2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8" t="33721" r="17910" b="54743"/>
          <a:stretch/>
        </p:blipFill>
        <p:spPr>
          <a:xfrm>
            <a:off x="3746622" y="2408841"/>
            <a:ext cx="8177703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200014-A2BC-B9CB-2654-4FC48BFA20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34" t="39453" r="6806" b="44468"/>
          <a:stretch/>
        </p:blipFill>
        <p:spPr>
          <a:xfrm>
            <a:off x="425177" y="3296332"/>
            <a:ext cx="7410296" cy="10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88CEE5D-4E25-F3DF-F8D2-73FA6AEBE6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538" y="4165653"/>
            <a:ext cx="4385324" cy="108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CAD3D5-4E1F-1360-E5E9-58103D16F3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34" t="38339" r="20149" b="47905"/>
          <a:stretch/>
        </p:blipFill>
        <p:spPr>
          <a:xfrm>
            <a:off x="425177" y="5355784"/>
            <a:ext cx="676632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5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6564B9-F23A-0ED2-C980-38E849A5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17" y="2424183"/>
            <a:ext cx="9561961" cy="720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679B76-15FF-02F5-00BE-FFB19E32334D}"/>
              </a:ext>
            </a:extLst>
          </p:cNvPr>
          <p:cNvSpPr txBox="1"/>
          <p:nvPr/>
        </p:nvSpPr>
        <p:spPr>
          <a:xfrm>
            <a:off x="252662" y="6389947"/>
            <a:ext cx="100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Physiol. 2017;8:487. / Cell. 2022;185(18):3307-3328. / Gut Microbes. 2020;12(1):1801301.</a:t>
            </a:r>
          </a:p>
          <a:p>
            <a:r>
              <a:rPr lang="es-MX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Nutr. 2022;9:848392. / Nutrients. 2019;11(4):880. / Microorganisms. 2022;10(2):434.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D520C1-748F-AD57-A605-21B2822A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216" y="1399952"/>
            <a:ext cx="6534196" cy="7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628387-E486-BE9A-9A7F-6E2DB86CA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12" y="1399952"/>
            <a:ext cx="3621053" cy="7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1AC3E5-C45A-E556-CB3A-7FE55A888B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12" y="3455765"/>
            <a:ext cx="4811999" cy="7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8318947-FCB7-1ACB-FB99-01DC19895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322" y="3455765"/>
            <a:ext cx="5502090" cy="108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6F4FB7B-013C-0AF6-8227-74A4BB5B2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166" y="4843672"/>
            <a:ext cx="936766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0D89F9-35E7-D81E-8209-22FD55F90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39295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Objetivo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4DA802-DDEB-5CE1-A7E0-498353A937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4546" y="1550415"/>
            <a:ext cx="5877535" cy="4488076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Evaluar el impacto del consumo de sucralosa en la sensibilidad a la insulina</a:t>
            </a:r>
          </a:p>
          <a:p>
            <a:r>
              <a:rPr lang="es-MX" dirty="0"/>
              <a:t>Evaluar el efecto del consumo de sucralosa en la respuesta postprandial de:</a:t>
            </a:r>
          </a:p>
          <a:p>
            <a:pPr lvl="1"/>
            <a:r>
              <a:rPr lang="es-MX" dirty="0"/>
              <a:t>Glucosa</a:t>
            </a:r>
          </a:p>
          <a:p>
            <a:pPr lvl="1"/>
            <a:r>
              <a:rPr lang="es-MX" dirty="0"/>
              <a:t>Insulina</a:t>
            </a:r>
          </a:p>
          <a:p>
            <a:pPr lvl="1"/>
            <a:r>
              <a:rPr lang="es-MX" dirty="0"/>
              <a:t>Péptido C</a:t>
            </a:r>
          </a:p>
          <a:p>
            <a:pPr lvl="1"/>
            <a:r>
              <a:rPr lang="es-MX" dirty="0"/>
              <a:t>Péptido similar al glucagón tipo 1 (GLP-1)</a:t>
            </a:r>
          </a:p>
          <a:p>
            <a:pPr lvl="1"/>
            <a:r>
              <a:rPr lang="es-MX" dirty="0"/>
              <a:t>Ghrelina</a:t>
            </a:r>
          </a:p>
          <a:p>
            <a:pPr lvl="1"/>
            <a:r>
              <a:rPr lang="es-MX" dirty="0"/>
              <a:t>Péptido tirosina </a:t>
            </a:r>
            <a:r>
              <a:rPr lang="es-MX" dirty="0" err="1"/>
              <a:t>tirosina</a:t>
            </a:r>
            <a:r>
              <a:rPr lang="es-MX" dirty="0"/>
              <a:t> (PYY)</a:t>
            </a:r>
          </a:p>
          <a:p>
            <a:r>
              <a:rPr lang="es-MX" dirty="0"/>
              <a:t>Evaluar el impacto del consumo de sucralosa en la microbiota intestinal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A37592-F736-45BA-FB32-F820D10FCCC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392954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s-MX" sz="3600" dirty="0"/>
              <a:t>Metodología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9621576-F3C3-8816-0A9D-C134C8F1CBDE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206706" y="1550415"/>
            <a:ext cx="5183188" cy="4723864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Ensayo clínico aleatorizado triple ciego, (REF. 2635, NCT04182464)</a:t>
            </a:r>
          </a:p>
          <a:p>
            <a:r>
              <a:rPr lang="es-MX" dirty="0"/>
              <a:t>Intervención: consumo de 3 cápsulas/día, 270 mg/día de sucralosa pura (30% de la ingesta diaria admisible acorde al JECFA, 15 mg/kg/d) o cápsulas con placebo (almidón de maíz) durante 30 días </a:t>
            </a:r>
          </a:p>
          <a:p>
            <a:r>
              <a:rPr lang="es-MX" dirty="0"/>
              <a:t>Tamaño de muestra: 40 individuos sanos (aleatorizados 20 a cada grupo)</a:t>
            </a:r>
          </a:p>
        </p:txBody>
      </p:sp>
    </p:spTree>
    <p:extLst>
      <p:ext uri="{BB962C8B-B14F-4D97-AF65-F5344CB8AC3E}">
        <p14:creationId xmlns:p14="http://schemas.microsoft.com/office/powerpoint/2010/main" val="1121750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95CE-524E-96AB-FB07-173A011E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F6958CC-B9D7-5F60-0B75-83D5569F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C85B8D0-F40A-9178-FF56-2A8F2409D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49" y="1426385"/>
            <a:ext cx="10515600" cy="4351338"/>
          </a:xfrm>
        </p:spPr>
        <p:txBody>
          <a:bodyPr/>
          <a:lstStyle/>
          <a:p>
            <a:r>
              <a:rPr lang="es-MX" dirty="0"/>
              <a:t>Se realizó una pinza (</a:t>
            </a:r>
            <a:r>
              <a:rPr lang="es-MX" dirty="0" err="1"/>
              <a:t>clamp</a:t>
            </a:r>
            <a:r>
              <a:rPr lang="es-MX" dirty="0"/>
              <a:t>) </a:t>
            </a:r>
            <a:r>
              <a:rPr lang="es-MX" dirty="0" err="1"/>
              <a:t>euglucémica</a:t>
            </a:r>
            <a:r>
              <a:rPr lang="es-MX" dirty="0"/>
              <a:t> </a:t>
            </a:r>
            <a:r>
              <a:rPr lang="es-MX" dirty="0" err="1"/>
              <a:t>hiperinsulinémica</a:t>
            </a:r>
            <a:r>
              <a:rPr lang="es-MX" dirty="0"/>
              <a:t> con dosis alta de insulina (50 </a:t>
            </a:r>
            <a:r>
              <a:rPr lang="es-MX" dirty="0" err="1"/>
              <a:t>mU</a:t>
            </a:r>
            <a:r>
              <a:rPr lang="es-MX" dirty="0"/>
              <a:t>/m</a:t>
            </a:r>
            <a:r>
              <a:rPr lang="es-MX" baseline="30000" dirty="0"/>
              <a:t>2</a:t>
            </a:r>
            <a:r>
              <a:rPr lang="es-MX" dirty="0"/>
              <a:t> SC/min) antes y después de la intervención.</a:t>
            </a:r>
          </a:p>
          <a:p>
            <a:r>
              <a:rPr lang="es-MX" dirty="0"/>
              <a:t>Prueba de tolerancia a una comida mixta antes y después de la intervención:</a:t>
            </a:r>
          </a:p>
          <a:p>
            <a:pPr lvl="1"/>
            <a:r>
              <a:rPr lang="pt-BR" dirty="0"/>
              <a:t>524 Kcal, 49% carbohidratos (64 g), 17% proteína (22 g), 34% lípidos (20 g)</a:t>
            </a:r>
          </a:p>
          <a:p>
            <a:pPr lvl="1"/>
            <a:r>
              <a:rPr lang="pt-BR" dirty="0"/>
              <a:t>Minuto -10: ingesta de 1 cápsula con 120 mg de sucralosa o placebo</a:t>
            </a:r>
          </a:p>
          <a:p>
            <a:pPr lvl="1"/>
            <a:r>
              <a:rPr lang="pt-BR" dirty="0"/>
              <a:t>Minuto 0: marcadores de inflamación: IL-6, TNF-</a:t>
            </a:r>
            <a:r>
              <a:rPr lang="el-GR" dirty="0"/>
              <a:t>α, </a:t>
            </a:r>
            <a:r>
              <a:rPr lang="pt-BR" dirty="0"/>
              <a:t>PCR</a:t>
            </a:r>
          </a:p>
          <a:p>
            <a:pPr lvl="1"/>
            <a:r>
              <a:rPr lang="pt-BR" dirty="0"/>
              <a:t>Minutos 0, 30, 60, 90 y 120: glucosa, insulina, péptido C, GLP-1, ghrelina y PYY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es-MX" dirty="0"/>
          </a:p>
        </p:txBody>
      </p:sp>
      <p:pic>
        <p:nvPicPr>
          <p:cNvPr id="2" name="Google Shape;116;p5" descr="Resultado de imagen para sandwich queso y jamon">
            <a:extLst>
              <a:ext uri="{FF2B5EF4-FFF2-40B4-BE49-F238E27FC236}">
                <a16:creationId xmlns:a16="http://schemas.microsoft.com/office/drawing/2014/main" id="{2018AB8C-D1E5-9F8F-95CC-22829CCA7B1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72092" y="5755142"/>
            <a:ext cx="2246364" cy="106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7;p5" descr="Resultado de imagen para leche">
            <a:extLst>
              <a:ext uri="{FF2B5EF4-FFF2-40B4-BE49-F238E27FC236}">
                <a16:creationId xmlns:a16="http://schemas.microsoft.com/office/drawing/2014/main" id="{21AF12FD-F14E-55F9-2EB5-E384B3FCE1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5744" y="5146751"/>
            <a:ext cx="2962664" cy="166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8;p5" descr="Imagen relacionada">
            <a:extLst>
              <a:ext uri="{FF2B5EF4-FFF2-40B4-BE49-F238E27FC236}">
                <a16:creationId xmlns:a16="http://schemas.microsoft.com/office/drawing/2014/main" id="{91FAD70D-A88B-AF1A-1A03-A07A92618E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1851" y="5146751"/>
            <a:ext cx="1669173" cy="1669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729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B1BCAC-C1CB-0C17-B463-C99C9954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BDDC7D9-42D7-3092-EC63-EEE488215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61610"/>
            <a:ext cx="10515600" cy="4351338"/>
          </a:xfrm>
        </p:spPr>
        <p:txBody>
          <a:bodyPr/>
          <a:lstStyle/>
          <a:p>
            <a:r>
              <a:rPr lang="es-MX" dirty="0"/>
              <a:t>Se recolectaron muestras de heces antes y al terminar la intervención</a:t>
            </a:r>
          </a:p>
          <a:p>
            <a:r>
              <a:rPr lang="es-MX" dirty="0"/>
              <a:t>Se realizó extracción de ADN se realizó con el </a:t>
            </a:r>
            <a:r>
              <a:rPr lang="es-MX" dirty="0" err="1"/>
              <a:t>QIAamp</a:t>
            </a:r>
            <a:r>
              <a:rPr lang="es-MX" dirty="0"/>
              <a:t> DNA </a:t>
            </a:r>
            <a:r>
              <a:rPr lang="es-MX" dirty="0" err="1"/>
              <a:t>stool</a:t>
            </a:r>
            <a:r>
              <a:rPr lang="es-MX" dirty="0"/>
              <a:t> Mini Kit.</a:t>
            </a:r>
          </a:p>
          <a:p>
            <a:r>
              <a:rPr lang="es-MX" dirty="0"/>
              <a:t>Se realizó secuenciación del ARN ribosomal del gen 16S.</a:t>
            </a:r>
          </a:p>
          <a:p>
            <a:pPr marL="114300" indent="0">
              <a:buNone/>
            </a:pPr>
            <a:endParaRPr lang="es-MX" dirty="0"/>
          </a:p>
        </p:txBody>
      </p:sp>
      <p:pic>
        <p:nvPicPr>
          <p:cNvPr id="9" name="Picture 2" descr="MiSeq | Next Generation Sequencing Wiki | Fandom">
            <a:extLst>
              <a:ext uri="{FF2B5EF4-FFF2-40B4-BE49-F238E27FC236}">
                <a16:creationId xmlns:a16="http://schemas.microsoft.com/office/drawing/2014/main" id="{49E8812B-B35C-BCE7-F22F-093BCDC7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5" y="4394255"/>
            <a:ext cx="24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sultado de imagen para qiime">
            <a:extLst>
              <a:ext uri="{FF2B5EF4-FFF2-40B4-BE49-F238E27FC236}">
                <a16:creationId xmlns:a16="http://schemas.microsoft.com/office/drawing/2014/main" id="{3FF567E5-FDB5-DAE9-AEB0-E82EA191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047" y="4394255"/>
            <a:ext cx="335675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7FEF997-1A7D-935B-4A3E-373D71BDB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852" y="4394255"/>
            <a:ext cx="4464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312525ffb2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755" y="109269"/>
            <a:ext cx="9546566" cy="6188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4B045-3866-7BA6-9054-4D4511F68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b="1" dirty="0"/>
              <a:t>Características basales de los participantes</a:t>
            </a:r>
          </a:p>
        </p:txBody>
      </p:sp>
      <p:pic>
        <p:nvPicPr>
          <p:cNvPr id="4" name="Google Shape;132;p6">
            <a:extLst>
              <a:ext uri="{FF2B5EF4-FFF2-40B4-BE49-F238E27FC236}">
                <a16:creationId xmlns:a16="http://schemas.microsoft.com/office/drawing/2014/main" id="{277F8193-7DFF-87C9-8C27-233A5F5359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89908" y="1786535"/>
            <a:ext cx="8199195" cy="42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10965" y="5812161"/>
            <a:ext cx="113685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MC: índice de masa corporal; ICC: índice cintura cadera, DXA: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absorciometría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rayos X de energía dual; MLG: masa libre de grasa.</a:t>
            </a:r>
            <a:endParaRPr lang="es-MX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*Pruebas estadísticas para las diferencias: t-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variables paramétricas, U de Mann-Whitney para no paramétricas y chi cuadrada para cualitativas.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9230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1265</Words>
  <Application>Microsoft Office PowerPoint</Application>
  <PresentationFormat>Panorámica</PresentationFormat>
  <Paragraphs>127</Paragraphs>
  <Slides>19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Calibri</vt:lpstr>
      <vt:lpstr>Tema de Office</vt:lpstr>
      <vt:lpstr>Efectos del consumo de sucralosa en el metabolismo de la glucosa y microbiota intestinal</vt:lpstr>
      <vt:lpstr>Introducción</vt:lpstr>
      <vt:lpstr>Presentación de PowerPoint</vt:lpstr>
      <vt:lpstr>Presentación de PowerPoint</vt:lpstr>
      <vt:lpstr>Presentación de PowerPoint</vt:lpstr>
      <vt:lpstr>Metodología</vt:lpstr>
      <vt:lpstr>Metodología</vt:lpstr>
      <vt:lpstr>Presentación de PowerPoint</vt:lpstr>
      <vt:lpstr>Características basales de los participantes</vt:lpstr>
      <vt:lpstr>Descripción de las características bioquímicas basales de los participantes por grupo</vt:lpstr>
      <vt:lpstr>Presentación de PowerPoint</vt:lpstr>
      <vt:lpstr>Presentación de PowerPoint</vt:lpstr>
      <vt:lpstr>Resultados</vt:lpstr>
      <vt:lpstr>Presentación de PowerPoint</vt:lpstr>
      <vt:lpstr>Presentación de PowerPoint</vt:lpstr>
      <vt:lpstr>Presentación de PowerPoint</vt:lpstr>
      <vt:lpstr>Cambios en concentraciones basales de marcadores de inflamación</vt:lpstr>
      <vt:lpstr>Conclusiones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Diseno UIEM</dc:creator>
  <cp:lastModifiedBy>Paloma Almeda-Valdés</cp:lastModifiedBy>
  <cp:revision>37</cp:revision>
  <dcterms:created xsi:type="dcterms:W3CDTF">2024-07-22T17:18:38Z</dcterms:created>
  <dcterms:modified xsi:type="dcterms:W3CDTF">2025-03-10T18:51:46Z</dcterms:modified>
</cp:coreProperties>
</file>